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1" name="Shape 101"/>
          <p:cNvSpPr/>
          <p:nvPr>
            <p:ph type="sldImg"/>
          </p:nvPr>
        </p:nvSpPr>
        <p:spPr>
          <a:xfrm>
            <a:off x="1143000" y="685800"/>
            <a:ext cx="4572000" cy="3429000"/>
          </a:xfrm>
          <a:prstGeom prst="rect">
            <a:avLst/>
          </a:prstGeom>
        </p:spPr>
        <p:txBody>
          <a:bodyPr/>
          <a:lstStyle/>
          <a:p>
            <a:pPr/>
          </a:p>
        </p:txBody>
      </p:sp>
      <p:sp>
        <p:nvSpPr>
          <p:cNvPr id="102" name="Shape 1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1122362"/>
            <a:ext cx="77724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143000" y="3602037"/>
            <a:ext cx="6858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92" name="Author and Date"/>
          <p:cNvSpPr txBox="1"/>
          <p:nvPr>
            <p:ph type="body" sz="quarter" idx="21" hasCustomPrompt="1"/>
          </p:nvPr>
        </p:nvSpPr>
        <p:spPr>
          <a:xfrm>
            <a:off x="450502" y="5304698"/>
            <a:ext cx="8239127" cy="238868"/>
          </a:xfrm>
          <a:prstGeom prst="rect">
            <a:avLst/>
          </a:prstGeom>
          <a:ln w="3175"/>
        </p:spPr>
        <p:txBody>
          <a:bodyPr lIns="17144" tIns="17144" rIns="17144" bIns="17144"/>
          <a:lstStyle>
            <a:lvl1pPr marL="0" indent="0" defTabSz="338454">
              <a:lnSpc>
                <a:spcPct val="100000"/>
              </a:lnSpc>
              <a:spcBef>
                <a:spcPts val="0"/>
              </a:spcBef>
              <a:buSzTx/>
              <a:buFontTx/>
              <a:buNone/>
              <a:defRPr b="1" sz="1476">
                <a:latin typeface="Helvetica Neue"/>
                <a:ea typeface="Helvetica Neue"/>
                <a:cs typeface="Helvetica Neue"/>
                <a:sym typeface="Helvetica Neue"/>
              </a:defRPr>
            </a:lvl1pPr>
          </a:lstStyle>
          <a:p>
            <a:pPr/>
            <a:r>
              <a:t>Author and Date</a:t>
            </a:r>
          </a:p>
        </p:txBody>
      </p:sp>
      <p:sp>
        <p:nvSpPr>
          <p:cNvPr id="93" name="Presentation Title"/>
          <p:cNvSpPr txBox="1"/>
          <p:nvPr>
            <p:ph type="title" hasCustomPrompt="1"/>
          </p:nvPr>
        </p:nvSpPr>
        <p:spPr>
          <a:xfrm>
            <a:off x="452436" y="1822871"/>
            <a:ext cx="8239127" cy="1743076"/>
          </a:xfrm>
          <a:prstGeom prst="rect">
            <a:avLst/>
          </a:prstGeom>
        </p:spPr>
        <p:txBody>
          <a:bodyPr lIns="19050" tIns="19050" rIns="19050" bIns="19050" anchor="b"/>
          <a:lstStyle>
            <a:lvl1pPr defTabSz="1219169">
              <a:lnSpc>
                <a:spcPct val="80000"/>
              </a:lnSpc>
              <a:defRPr b="1" spc="-116" sz="5800">
                <a:latin typeface="Helvetica Neue"/>
                <a:ea typeface="Helvetica Neue"/>
                <a:cs typeface="Helvetica Neue"/>
                <a:sym typeface="Helvetica Neue"/>
              </a:defRPr>
            </a:lvl1pPr>
          </a:lstStyle>
          <a:p>
            <a:pPr/>
            <a:r>
              <a:t>Presentation Title</a:t>
            </a:r>
          </a:p>
        </p:txBody>
      </p:sp>
      <p:sp>
        <p:nvSpPr>
          <p:cNvPr id="94" name="Body Level One…"/>
          <p:cNvSpPr txBox="1"/>
          <p:nvPr>
            <p:ph type="body" sz="quarter" idx="1" hasCustomPrompt="1"/>
          </p:nvPr>
        </p:nvSpPr>
        <p:spPr>
          <a:xfrm>
            <a:off x="450503" y="3565946"/>
            <a:ext cx="8239126" cy="714376"/>
          </a:xfrm>
          <a:prstGeom prst="rect">
            <a:avLst/>
          </a:prstGeom>
        </p:spPr>
        <p:txBody>
          <a:bodyPr lIns="19050" tIns="19050" rIns="19050" bIns="19050"/>
          <a:lstStyle>
            <a:lvl1pPr marL="0" indent="0" defTabSz="412750">
              <a:lnSpc>
                <a:spcPct val="100000"/>
              </a:lnSpc>
              <a:spcBef>
                <a:spcPts val="0"/>
              </a:spcBef>
              <a:buSzTx/>
              <a:buFontTx/>
              <a:buNone/>
              <a:defRPr b="1" sz="2600">
                <a:latin typeface="Helvetica Neue"/>
                <a:ea typeface="Helvetica Neue"/>
                <a:cs typeface="Helvetica Neue"/>
                <a:sym typeface="Helvetica Neue"/>
              </a:defRPr>
            </a:lvl1pPr>
            <a:lvl2pPr marL="0" indent="457200" defTabSz="412750">
              <a:lnSpc>
                <a:spcPct val="100000"/>
              </a:lnSpc>
              <a:spcBef>
                <a:spcPts val="0"/>
              </a:spcBef>
              <a:buSzTx/>
              <a:buFontTx/>
              <a:buNone/>
              <a:defRPr b="1" sz="2600">
                <a:latin typeface="Helvetica Neue"/>
                <a:ea typeface="Helvetica Neue"/>
                <a:cs typeface="Helvetica Neue"/>
                <a:sym typeface="Helvetica Neue"/>
              </a:defRPr>
            </a:lvl2pPr>
            <a:lvl3pPr marL="0" indent="914400" defTabSz="412750">
              <a:lnSpc>
                <a:spcPct val="100000"/>
              </a:lnSpc>
              <a:spcBef>
                <a:spcPts val="0"/>
              </a:spcBef>
              <a:buSzTx/>
              <a:buFontTx/>
              <a:buNone/>
              <a:defRPr b="1" sz="2600">
                <a:latin typeface="Helvetica Neue"/>
                <a:ea typeface="Helvetica Neue"/>
                <a:cs typeface="Helvetica Neue"/>
                <a:sym typeface="Helvetica Neue"/>
              </a:defRPr>
            </a:lvl3pPr>
            <a:lvl4pPr marL="0" indent="1371600" defTabSz="412750">
              <a:lnSpc>
                <a:spcPct val="100000"/>
              </a:lnSpc>
              <a:spcBef>
                <a:spcPts val="0"/>
              </a:spcBef>
              <a:buSzTx/>
              <a:buFontTx/>
              <a:buNone/>
              <a:defRPr b="1" sz="2600">
                <a:latin typeface="Helvetica Neue"/>
                <a:ea typeface="Helvetica Neue"/>
                <a:cs typeface="Helvetica Neue"/>
                <a:sym typeface="Helvetica Neue"/>
              </a:defRPr>
            </a:lvl4pPr>
            <a:lvl5pPr marL="0" indent="1828800" defTabSz="412750">
              <a:lnSpc>
                <a:spcPct val="100000"/>
              </a:lnSpc>
              <a:spcBef>
                <a:spcPts val="0"/>
              </a:spcBef>
              <a:buSzTx/>
              <a:buFontTx/>
              <a:buNone/>
              <a:defRPr b="1" sz="2600">
                <a:latin typeface="Helvetica Neue"/>
                <a:ea typeface="Helvetica Neue"/>
                <a:cs typeface="Helvetica Neue"/>
                <a:sym typeface="Helvetica Neue"/>
              </a:defRPr>
            </a:lvl5pPr>
          </a:lstStyle>
          <a:p>
            <a:pPr/>
            <a:r>
              <a:t>Presentation Subtitle</a:t>
            </a:r>
          </a:p>
          <a:p>
            <a:pPr lvl="1"/>
            <a:r>
              <a:t/>
            </a:r>
          </a:p>
          <a:p>
            <a:pPr lvl="2"/>
            <a:r>
              <a:t/>
            </a:r>
          </a:p>
          <a:p>
            <a:pPr lvl="3"/>
            <a:r>
              <a:t/>
            </a:r>
          </a:p>
          <a:p>
            <a:pPr lvl="4"/>
            <a:r>
              <a:t/>
            </a:r>
          </a:p>
        </p:txBody>
      </p:sp>
      <p:sp>
        <p:nvSpPr>
          <p:cNvPr id="95" name="Slide Number"/>
          <p:cNvSpPr txBox="1"/>
          <p:nvPr>
            <p:ph type="sldNum" sz="quarter" idx="2"/>
          </p:nvPr>
        </p:nvSpPr>
        <p:spPr>
          <a:xfrm>
            <a:off x="4480706" y="5728615"/>
            <a:ext cx="177902" cy="174485"/>
          </a:xfrm>
          <a:prstGeom prst="rect">
            <a:avLst/>
          </a:prstGeom>
        </p:spPr>
        <p:txBody>
          <a:bodyPr lIns="19050" tIns="19050" rIns="19050" bIns="19050" anchor="b"/>
          <a:lstStyle>
            <a:lvl1pPr algn="ctr" defTabSz="292100">
              <a:defRPr b="1" sz="9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623887" y="1709739"/>
            <a:ext cx="7886701"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623887" y="4589464"/>
            <a:ext cx="7886701" cy="1500188"/>
          </a:xfrm>
          <a:prstGeom prst="rect">
            <a:avLst/>
          </a:prstGeom>
        </p:spPr>
        <p:txBody>
          <a:bodyPr/>
          <a:lstStyle>
            <a:lvl1pPr marL="0" indent="0">
              <a:buSzTx/>
              <a:buFontTx/>
              <a:buNone/>
              <a:defRPr sz="2400"/>
            </a:lvl1pPr>
            <a:lvl2pPr marL="0" indent="457200">
              <a:buSzTx/>
              <a:buFontTx/>
              <a:buNone/>
              <a:defRPr sz="2400"/>
            </a:lvl2pPr>
            <a:lvl3pPr marL="0" indent="914400">
              <a:buSzTx/>
              <a:buFontTx/>
              <a:buNone/>
              <a:defRPr sz="2400"/>
            </a:lvl3pPr>
            <a:lvl4pPr marL="0" indent="1371600">
              <a:buSzTx/>
              <a:buFontTx/>
              <a:buNone/>
              <a:defRPr sz="2400"/>
            </a:lvl4pPr>
            <a:lvl5pPr marL="0" indent="1828800">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628650" y="1825625"/>
            <a:ext cx="38862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629841" y="365125"/>
            <a:ext cx="7886701" cy="1325564"/>
          </a:xfrm>
          <a:prstGeom prst="rect">
            <a:avLst/>
          </a:prstGeom>
        </p:spPr>
        <p:txBody>
          <a:bodyPr/>
          <a:lstStyle/>
          <a:p>
            <a:pPr/>
            <a:r>
              <a:t>Title Text</a:t>
            </a:r>
          </a:p>
        </p:txBody>
      </p:sp>
      <p:sp>
        <p:nvSpPr>
          <p:cNvPr id="48" name="Body Level One…"/>
          <p:cNvSpPr txBox="1"/>
          <p:nvPr>
            <p:ph type="body" sz="quarter" idx="1"/>
          </p:nvPr>
        </p:nvSpPr>
        <p:spPr>
          <a:xfrm>
            <a:off x="629841" y="1681163"/>
            <a:ext cx="3868341"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29149" y="1681163"/>
            <a:ext cx="3887393"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629841" y="457200"/>
            <a:ext cx="2949178"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3887391" y="987425"/>
            <a:ext cx="4629151" cy="4873626"/>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629840" y="2057400"/>
            <a:ext cx="2949180"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629841" y="457200"/>
            <a:ext cx="2949178"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3887391" y="987425"/>
            <a:ext cx="4629151" cy="4873626"/>
          </a:xfrm>
          <a:prstGeom prst="rect">
            <a:avLst/>
          </a:prstGeom>
        </p:spPr>
        <p:txBody>
          <a:bodyPr lIns="91439" rIns="91439">
            <a:noAutofit/>
          </a:bodyPr>
          <a:lstStyle/>
          <a:p>
            <a:pPr/>
          </a:p>
        </p:txBody>
      </p:sp>
      <p:sp>
        <p:nvSpPr>
          <p:cNvPr id="84" name="Body Level One…"/>
          <p:cNvSpPr txBox="1"/>
          <p:nvPr>
            <p:ph type="body" sz="quarter" idx="1"/>
          </p:nvPr>
        </p:nvSpPr>
        <p:spPr>
          <a:xfrm>
            <a:off x="629841" y="2057400"/>
            <a:ext cx="2949178"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28650" y="365125"/>
            <a:ext cx="7886700"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628650" y="1825625"/>
            <a:ext cx="78867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256726" y="6414761"/>
            <a:ext cx="258624" cy="248306"/>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pnas.org/doi/10.1073/pnas.2122218119#con1" TargetMode="External"/><Relationship Id="rId3" Type="http://schemas.openxmlformats.org/officeDocument/2006/relationships/hyperlink" Target="https://orcid.org/0000-0001-7975-7185" TargetMode="External"/><Relationship Id="rId4" Type="http://schemas.openxmlformats.org/officeDocument/2006/relationships/hyperlink" Target="https://www.pnas.org/doi/10.1073/pnas.2122218119#con2" TargetMode="External"/><Relationship Id="rId5" Type="http://schemas.openxmlformats.org/officeDocument/2006/relationships/hyperlink" Target="https://orcid.org/0000-0002-8120-5264" TargetMode="External"/><Relationship Id="rId6" Type="http://schemas.openxmlformats.org/officeDocument/2006/relationships/hyperlink" Target="https://www.pnas.org/doi/10.1073/pnas.2122218119#con3" TargetMode="External"/><Relationship Id="rId7" Type="http://schemas.openxmlformats.org/officeDocument/2006/relationships/hyperlink" Target="https://orcid.org/0000-0001-5130-300X" TargetMode="External"/><Relationship Id="rId8" Type="http://schemas.openxmlformats.org/officeDocument/2006/relationships/hyperlink" Target="mailto:jianwang@unl.edu" TargetMode="External"/><Relationship Id="rId9" Type="http://schemas.openxmlformats.org/officeDocument/2006/relationships/hyperlink" Target="https://www.pnas.org/doi/10.1073/pnas.2122218119#con8" TargetMode="External"/><Relationship Id="rId10" Type="http://schemas.openxmlformats.org/officeDocument/2006/relationships/hyperlink" Target="https://orcid.org/0000-0002-9233-8118" TargetMode="External"/><Relationship Id="rId11" Type="http://schemas.openxmlformats.org/officeDocument/2006/relationships/hyperlink" Target="mailto:xbhu@northwestern.edu" TargetMode="External"/><Relationship Id="rId12" Type="http://schemas.openxmlformats.org/officeDocument/2006/relationships/hyperlink" Target="https://www.pnas.org/doi/10.1073/pnas.2122218119#tab-contributors" TargetMode="External"/><Relationship Id="rId13" Type="http://schemas.openxmlformats.org/officeDocument/2006/relationships/image" Target="../media/image5.png"/><Relationship Id="rId14" Type="http://schemas.openxmlformats.org/officeDocument/2006/relationships/image" Target="../media/image6.png"/><Relationship Id="rId15" Type="http://schemas.openxmlformats.org/officeDocument/2006/relationships/image" Target="../media/image7.png"/><Relationship Id="rId16"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Turing_pattern" TargetMode="External"/><Relationship Id="rId3" Type="http://schemas.openxmlformats.org/officeDocument/2006/relationships/hyperlink" Target="https://en.wikipedia.org/wiki/Reaction%E2%80%93diffusion_system#Two-component_reaction&#8211;diffusion_equations" TargetMode="External"/><Relationship Id="rId4" Type="http://schemas.openxmlformats.org/officeDocument/2006/relationships/image" Target="../media/image8.png"/><Relationship Id="rId5" Type="http://schemas.openxmlformats.org/officeDocument/2006/relationships/image" Target="../media/image5.jpeg"/><Relationship Id="rId6"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https://www.youtube.com/embed/GB7-OQk-fFk?feature=oembed" TargetMode="External"/><Relationship Id="rId3" Type="http://schemas.openxmlformats.org/officeDocument/2006/relationships/image" Target="../media/image6.jpeg"/><Relationship Id="rId4" Type="http://schemas.openxmlformats.org/officeDocument/2006/relationships/hyperlink" Target="https://youtu.be/GB7-OQk-fFk?si=kOZvXDeCuHCc5myc"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jWoCXLuTIkI?si=beOwcBUKVbe6eLaG" TargetMode="External"/><Relationship Id="rId3" Type="http://schemas.openxmlformats.org/officeDocument/2006/relationships/image" Target="../media/image9.png"/><Relationship Id="rId4" Type="http://schemas.openxmlformats.org/officeDocument/2006/relationships/video" Target="https://www.youtube.com/embed/jWoCXLuTIkI?feature=oembed" TargetMode="External"/><Relationship Id="rId5" Type="http://schemas.openxmlformats.org/officeDocument/2006/relationships/image" Target="../media/image7.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9.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haos_theory" TargetMode="External"/><Relationship Id="rId3" Type="http://schemas.openxmlformats.org/officeDocument/2006/relationships/image" Target="../media/image10.png"/><Relationship Id="rId4" Type="http://schemas.openxmlformats.org/officeDocument/2006/relationships/image" Target="../media/image10.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hyperlink" Target="https://www.geograph.org.uk/photo/5398519" TargetMode="External"/><Relationship Id="rId4" Type="http://schemas.openxmlformats.org/officeDocument/2006/relationships/hyperlink" Target="https://writings.stephenwolfram.com/2019/10/announcing-the-rule-30-prizes/" TargetMode="External"/><Relationship Id="rId5" Type="http://schemas.openxmlformats.org/officeDocument/2006/relationships/hyperlink" Target="https://github.com/elliotwaite/rule-30-and-game-of-life" TargetMode="External"/><Relationship Id="rId6" Type="http://schemas.openxmlformats.org/officeDocument/2006/relationships/hyperlink" Target="https://youtu.be/IK7nBOLYzdE" TargetMode="External"/><Relationship Id="rId7" Type="http://schemas.openxmlformats.org/officeDocument/2006/relationships/video" Target="https://www.youtube.com/embed/IK7nBOLYzdE?feature=oembed" TargetMode="External"/><Relationship Id="rId8" Type="http://schemas.openxmlformats.org/officeDocument/2006/relationships/image" Target="../media/image12.jpeg"/><Relationship Id="rId9" Type="http://schemas.openxmlformats.org/officeDocument/2006/relationships/image" Target="../media/image13.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Emergence" TargetMode="External"/><Relationship Id="rId3" Type="http://schemas.openxmlformats.org/officeDocument/2006/relationships/image" Target="../media/image14.jpeg"/><Relationship Id="rId4" Type="http://schemas.openxmlformats.org/officeDocument/2006/relationships/image" Target="../media/image15.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openxmlformats.org/officeDocument/2006/relationships/image" Target="../media/image1.gif"/><Relationship Id="rId4" Type="http://schemas.openxmlformats.org/officeDocument/2006/relationships/hyperlink" Target="https://en.wikipedia.org/wiki/Rayleigh%E2%80%93Taylor_instability" TargetMode="External"/><Relationship Id="rId5" Type="http://schemas.openxmlformats.org/officeDocument/2006/relationships/image" Target="../media/image17.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rontiersin.org/files/Articles/452488/feart-07-00223-HTML-r2/image_m/feart-07-00223-g006.jpg" TargetMode="External"/><Relationship Id="rId3" Type="http://schemas.openxmlformats.org/officeDocument/2006/relationships/hyperlink" Target="https://www.frontiersin.org/journals/earth-science/articles/10.3389/feart.2019.00223/full" TargetMode="External"/><Relationship Id="rId4" Type="http://schemas.openxmlformats.org/officeDocument/2006/relationships/image" Target="../media/image18.jpeg"/><Relationship Id="rId5" Type="http://schemas.openxmlformats.org/officeDocument/2006/relationships/hyperlink" Target="https://www.frontiersin.org/journals/earth-science/articles/10.3389/feart.2019.00223/full#B42"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hyperlink" Target="https://berkeleyearth.org/global-temperature-report-for-2023/"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Milk_Drop_Coronet" TargetMode="External"/><Relationship Id="rId3" Type="http://schemas.openxmlformats.org/officeDocument/2006/relationships/image" Target="../media/image19.jpeg"/><Relationship Id="rId4" Type="http://schemas.openxmlformats.org/officeDocument/2006/relationships/image" Target="../media/image20.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0.jpe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https://www.iucr.org/news/newsletter/volume-32/number-3/eternal-chirality" TargetMode="External"/><Relationship Id="rId7" Type="http://schemas.openxmlformats.org/officeDocument/2006/relationships/hyperlink" Target="https://en.wikipedia.org/wiki/Chirality_(chemistry)"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mmons.wikimedia.org/wiki/Category:Geodes" TargetMode="Externa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hyperlink" Target="https://en.wikipedia.org/wiki/Dendrochronology" TargetMode="External"/><Relationship Id="rId6" Type="http://schemas.openxmlformats.org/officeDocument/2006/relationships/image" Target="../media/image21.jpeg"/><Relationship Id="rId7" Type="http://schemas.openxmlformats.org/officeDocument/2006/relationships/image" Target="../media/image22.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rojects.volkamerlab.org/teachopencadd/talktorials/T020_md_analysis.html" TargetMode="External"/><Relationship Id="rId3" Type="http://schemas.openxmlformats.org/officeDocument/2006/relationships/image" Target="../media/image17.png"/><Relationship Id="rId4" Type="http://schemas.openxmlformats.org/officeDocument/2006/relationships/image" Target="../media/image20.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s://en.wikipedia.org/wiki/Stochastic_parrot" TargetMode="External"/><Relationship Id="rId4" Type="http://schemas.openxmlformats.org/officeDocument/2006/relationships/hyperlink" Target="https://www.c2d3.cam.ac.uk/events/ai-con-conversation-professor-emily-m-bender"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hyperlink" Target="mailto:pm286@cam.ac.uk" TargetMode="External"/><Relationship Id="rId4" Type="http://schemas.openxmlformats.org/officeDocument/2006/relationships/hyperlink" Target="http://kirstenlavers.net"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ircle_Limit_III" TargetMode="External"/><Relationship Id="rId3" Type="http://schemas.openxmlformats.org/officeDocument/2006/relationships/image" Target="../media/image25.jpeg"/><Relationship Id="rId4" Type="http://schemas.openxmlformats.org/officeDocument/2006/relationships/image" Target="../media/image2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Personal_equation" TargetMode="External"/><Relationship Id="rId3" Type="http://schemas.openxmlformats.org/officeDocument/2006/relationships/hyperlink" Target="https://en.wikipedia.org/wiki/Emergence"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4.png"/><Relationship Id="rId4" Type="http://schemas.openxmlformats.org/officeDocument/2006/relationships/hyperlink" Target="https://commons.wikimedia.org/wiki/File:Ammonium_Chloride_Crystals.jpg"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04" name="AtPoETshirtlogo.jpg" descr="AtPoETshirtlogo.jpg"/>
          <p:cNvPicPr>
            <a:picLocks noChangeAspect="1"/>
          </p:cNvPicPr>
          <p:nvPr/>
        </p:nvPicPr>
        <p:blipFill>
          <a:blip r:embed="rId2">
            <a:extLst/>
          </a:blip>
          <a:stretch>
            <a:fillRect/>
          </a:stretch>
        </p:blipFill>
        <p:spPr>
          <a:xfrm>
            <a:off x="1142999" y="0"/>
            <a:ext cx="6858001" cy="6858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extBox 4"/>
          <p:cNvSpPr txBox="1"/>
          <p:nvPr/>
        </p:nvSpPr>
        <p:spPr>
          <a:xfrm>
            <a:off x="474578" y="5745051"/>
            <a:ext cx="7839776" cy="10654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000">
                <a:solidFill>
                  <a:srgbClr val="0B0B0B"/>
                </a:solidFill>
                <a:latin typeface="Montserrat"/>
                <a:ea typeface="Montserrat"/>
                <a:cs typeface="Montserrat"/>
                <a:sym typeface="Montserrat"/>
              </a:defRPr>
            </a:pPr>
            <a:r>
              <a:t>Uncovering the crystal defects within aragonite CaCO</a:t>
            </a:r>
            <a:r>
              <a:rPr baseline="-25000"/>
              <a:t>3</a:t>
            </a:r>
          </a:p>
          <a:p>
            <a:pPr>
              <a:defRPr sz="1000" u="sng">
                <a:solidFill>
                  <a:srgbClr val="666666"/>
                </a:solidFill>
              </a:defRPr>
            </a:pPr>
            <a:r>
              <a:rPr>
                <a:solidFill>
                  <a:srgbClr val="0563C1"/>
                </a:solidFill>
                <a:uFill>
                  <a:solidFill>
                    <a:srgbClr val="0563C1"/>
                  </a:solidFill>
                </a:uFill>
                <a:hlinkClick r:id="rId2" invalidUrl="" action="" tgtFrame="" tooltip="" history="1" highlightClick="0" endSnd="0"/>
              </a:rPr>
              <a:t>Xingyuan San</a:t>
            </a:r>
            <a:r>
              <a:rPr u="none">
                <a:solidFill>
                  <a:srgbClr val="262626"/>
                </a:solidFill>
              </a:rPr>
              <a:t> </a:t>
            </a:r>
            <a:r>
              <a:rPr>
                <a:solidFill>
                  <a:srgbClr val="0563C1"/>
                </a:solidFill>
                <a:uFill>
                  <a:solidFill>
                    <a:srgbClr val="0563C1"/>
                  </a:solidFill>
                </a:uFill>
                <a:hlinkClick r:id="rId3" invalidUrl="" action="" tgtFrame="" tooltip="" history="1" highlightClick="0" endSnd="0"/>
              </a:rPr>
              <a:t>https://orcid.org/0000-0001-7975-7185</a:t>
            </a:r>
            <a:r>
              <a:rPr u="none">
                <a:solidFill>
                  <a:srgbClr val="262626"/>
                </a:solidFill>
              </a:rPr>
              <a:t>, </a:t>
            </a:r>
            <a:r>
              <a:rPr>
                <a:solidFill>
                  <a:srgbClr val="0563C1"/>
                </a:solidFill>
                <a:uFill>
                  <a:solidFill>
                    <a:srgbClr val="0563C1"/>
                  </a:solidFill>
                </a:uFill>
                <a:hlinkClick r:id="rId4" invalidUrl="" action="" tgtFrame="" tooltip="" history="1" highlightClick="0" endSnd="0"/>
              </a:rPr>
              <a:t>Mingyu Gong</a:t>
            </a:r>
            <a:r>
              <a:rPr u="none">
                <a:solidFill>
                  <a:srgbClr val="262626"/>
                </a:solidFill>
              </a:rPr>
              <a:t> </a:t>
            </a:r>
            <a:r>
              <a:rPr>
                <a:solidFill>
                  <a:srgbClr val="0563C1"/>
                </a:solidFill>
                <a:uFill>
                  <a:solidFill>
                    <a:srgbClr val="0563C1"/>
                  </a:solidFill>
                </a:uFill>
                <a:hlinkClick r:id="rId5" invalidUrl="" action="" tgtFrame="" tooltip="" history="1" highlightClick="0" endSnd="0"/>
              </a:rPr>
              <a:t>https://orcid.org/0000-0002-8120-5264</a:t>
            </a:r>
            <a:r>
              <a:rPr u="none">
                <a:solidFill>
                  <a:srgbClr val="262626"/>
                </a:solidFill>
              </a:rPr>
              <a:t>, </a:t>
            </a:r>
            <a:r>
              <a:rPr>
                <a:solidFill>
                  <a:srgbClr val="0563C1"/>
                </a:solidFill>
                <a:uFill>
                  <a:solidFill>
                    <a:srgbClr val="0563C1"/>
                  </a:solidFill>
                </a:uFill>
                <a:hlinkClick r:id="rId6" invalidUrl="" action="" tgtFrame="" tooltip="" history="1" highlightClick="0" endSnd="0"/>
              </a:rPr>
              <a:t>Jian Wang</a:t>
            </a:r>
            <a:r>
              <a:rPr u="none">
                <a:solidFill>
                  <a:srgbClr val="262626"/>
                </a:solidFill>
              </a:rPr>
              <a:t> </a:t>
            </a:r>
            <a:r>
              <a:rPr>
                <a:solidFill>
                  <a:srgbClr val="0563C1"/>
                </a:solidFill>
                <a:uFill>
                  <a:solidFill>
                    <a:srgbClr val="0563C1"/>
                  </a:solidFill>
                </a:uFill>
                <a:hlinkClick r:id="rId7" invalidUrl="" action="" tgtFrame="" tooltip="" history="1" highlightClick="0" endSnd="0"/>
              </a:rPr>
              <a:t>https://orcid.org/0000-0001-5130-300X</a:t>
            </a:r>
            <a:r>
              <a:rPr u="none">
                <a:solidFill>
                  <a:srgbClr val="262626"/>
                </a:solidFill>
              </a:rPr>
              <a:t> </a:t>
            </a:r>
            <a:r>
              <a:rPr>
                <a:solidFill>
                  <a:srgbClr val="0563C1"/>
                </a:solidFill>
                <a:uFill>
                  <a:solidFill>
                    <a:srgbClr val="0563C1"/>
                  </a:solidFill>
                </a:uFill>
                <a:hlinkClick r:id="rId8" invalidUrl="" action="" tgtFrame="" tooltip="" history="1" highlightClick="0" endSnd="0"/>
              </a:rPr>
              <a:t>jianwang@unl.edu</a:t>
            </a:r>
            <a:r>
              <a:rPr u="none">
                <a:solidFill>
                  <a:srgbClr val="262626"/>
                </a:solidFill>
              </a:rPr>
              <a:t>, </a:t>
            </a:r>
            <a:r>
              <a:rPr b="1" u="none">
                <a:solidFill>
                  <a:srgbClr val="262626"/>
                </a:solidFill>
              </a:rPr>
              <a:t>+4</a:t>
            </a:r>
            <a:r>
              <a:rPr u="none">
                <a:solidFill>
                  <a:srgbClr val="262626"/>
                </a:solidFill>
              </a:rPr>
              <a:t> , and </a:t>
            </a:r>
            <a:r>
              <a:rPr>
                <a:solidFill>
                  <a:srgbClr val="0563C1"/>
                </a:solidFill>
                <a:uFill>
                  <a:solidFill>
                    <a:srgbClr val="0563C1"/>
                  </a:solidFill>
                </a:uFill>
                <a:hlinkClick r:id="rId9" invalidUrl="" action="" tgtFrame="" tooltip="" history="1" highlightClick="0" endSnd="0"/>
              </a:rPr>
              <a:t>Xiaobing Hu</a:t>
            </a:r>
            <a:r>
              <a:rPr u="none">
                <a:solidFill>
                  <a:srgbClr val="262626"/>
                </a:solidFill>
              </a:rPr>
              <a:t> </a:t>
            </a:r>
            <a:r>
              <a:rPr>
                <a:solidFill>
                  <a:srgbClr val="0563C1"/>
                </a:solidFill>
                <a:uFill>
                  <a:solidFill>
                    <a:srgbClr val="0563C1"/>
                  </a:solidFill>
                </a:uFill>
                <a:hlinkClick r:id="rId10" invalidUrl="" action="" tgtFrame="" tooltip="" history="1" highlightClick="0" endSnd="0"/>
              </a:rPr>
              <a:t>https://orcid.org/0000-0002-9233-8118</a:t>
            </a:r>
            <a:r>
              <a:rPr u="none">
                <a:solidFill>
                  <a:srgbClr val="262626"/>
                </a:solidFill>
              </a:rPr>
              <a:t> </a:t>
            </a:r>
            <a:r>
              <a:rPr>
                <a:solidFill>
                  <a:srgbClr val="0563C1"/>
                </a:solidFill>
                <a:uFill>
                  <a:solidFill>
                    <a:srgbClr val="0563C1"/>
                  </a:solidFill>
                </a:uFill>
                <a:hlinkClick r:id="rId11" invalidUrl="" action="" tgtFrame="" tooltip="" history="1" highlightClick="0" endSnd="0"/>
              </a:rPr>
              <a:t>xbhu@northwestern.edu</a:t>
            </a:r>
            <a:r>
              <a:rPr>
                <a:solidFill>
                  <a:srgbClr val="0563C1"/>
                </a:solidFill>
                <a:uFill>
                  <a:solidFill>
                    <a:srgbClr val="0563C1"/>
                  </a:solidFill>
                </a:uFill>
                <a:hlinkClick r:id="rId12" invalidUrl="" action="" tgtFrame="" tooltip="" history="1" highlightClick="0" endSnd="0"/>
              </a:rPr>
              <a:t>Authors</a:t>
            </a:r>
            <a:r>
              <a:rPr>
                <a:solidFill>
                  <a:srgbClr val="0563C1"/>
                </a:solidFill>
                <a:uFill>
                  <a:solidFill>
                    <a:srgbClr val="0563C1"/>
                  </a:solidFill>
                </a:uFill>
                <a:hlinkClick r:id="rId12" invalidUrl="" action="" tgtFrame="" tooltip="" history="1" highlightClick="0" endSnd="0"/>
              </a:rPr>
              <a:t> Info &amp; Affiliations</a:t>
            </a:r>
          </a:p>
          <a:p>
            <a:pPr>
              <a:defRPr sz="1000">
                <a:solidFill>
                  <a:srgbClr val="0B0B0B"/>
                </a:solidFill>
              </a:defRPr>
            </a:pPr>
            <a:br/>
          </a:p>
        </p:txBody>
      </p:sp>
      <p:pic>
        <p:nvPicPr>
          <p:cNvPr id="141" name="Picture 8" descr="Picture 8"/>
          <p:cNvPicPr>
            <a:picLocks noChangeAspect="1"/>
          </p:cNvPicPr>
          <p:nvPr/>
        </p:nvPicPr>
        <p:blipFill>
          <a:blip r:embed="rId13">
            <a:extLst/>
          </a:blip>
          <a:stretch>
            <a:fillRect/>
          </a:stretch>
        </p:blipFill>
        <p:spPr>
          <a:xfrm>
            <a:off x="508266" y="1939605"/>
            <a:ext cx="7772401" cy="3391083"/>
          </a:xfrm>
          <a:prstGeom prst="rect">
            <a:avLst/>
          </a:prstGeom>
          <a:ln w="12700">
            <a:miter lim="400000"/>
          </a:ln>
        </p:spPr>
      </p:pic>
      <p:pic>
        <p:nvPicPr>
          <p:cNvPr id="142" name="Picture 2" descr="Picture 2"/>
          <p:cNvPicPr>
            <a:picLocks noChangeAspect="1"/>
          </p:cNvPicPr>
          <p:nvPr/>
        </p:nvPicPr>
        <p:blipFill>
          <a:blip r:embed="rId14">
            <a:extLst/>
          </a:blip>
          <a:srcRect l="0" t="37940" r="7084" b="0"/>
          <a:stretch>
            <a:fillRect/>
          </a:stretch>
        </p:blipFill>
        <p:spPr>
          <a:xfrm>
            <a:off x="516027" y="473689"/>
            <a:ext cx="2459403" cy="1027576"/>
          </a:xfrm>
          <a:prstGeom prst="rect">
            <a:avLst/>
          </a:prstGeom>
          <a:ln w="12700">
            <a:miter lim="400000"/>
          </a:ln>
        </p:spPr>
      </p:pic>
      <p:pic>
        <p:nvPicPr>
          <p:cNvPr id="143" name="Picture 3" descr="Picture 3"/>
          <p:cNvPicPr>
            <a:picLocks noChangeAspect="1"/>
          </p:cNvPicPr>
          <p:nvPr/>
        </p:nvPicPr>
        <p:blipFill>
          <a:blip r:embed="rId15">
            <a:extLst/>
          </a:blip>
          <a:stretch>
            <a:fillRect/>
          </a:stretch>
        </p:blipFill>
        <p:spPr>
          <a:xfrm>
            <a:off x="3397337" y="449646"/>
            <a:ext cx="2349326" cy="1075596"/>
          </a:xfrm>
          <a:prstGeom prst="rect">
            <a:avLst/>
          </a:prstGeom>
          <a:ln w="12700">
            <a:miter lim="400000"/>
          </a:ln>
        </p:spPr>
      </p:pic>
      <p:pic>
        <p:nvPicPr>
          <p:cNvPr id="144" name="Picture 6" descr="Picture 6"/>
          <p:cNvPicPr>
            <a:picLocks noChangeAspect="1"/>
          </p:cNvPicPr>
          <p:nvPr/>
        </p:nvPicPr>
        <p:blipFill>
          <a:blip r:embed="rId16">
            <a:extLst/>
          </a:blip>
          <a:stretch>
            <a:fillRect/>
          </a:stretch>
        </p:blipFill>
        <p:spPr>
          <a:xfrm>
            <a:off x="6168538" y="344830"/>
            <a:ext cx="2120901" cy="14097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extBox 1"/>
          <p:cNvSpPr txBox="1"/>
          <p:nvPr/>
        </p:nvSpPr>
        <p:spPr>
          <a:xfrm>
            <a:off x="539614" y="5849949"/>
            <a:ext cx="2659192" cy="3908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u="sng">
                <a:solidFill>
                  <a:srgbClr val="0563C1"/>
                </a:solidFill>
                <a:uFill>
                  <a:solidFill>
                    <a:srgbClr val="0563C1"/>
                  </a:solidFill>
                </a:uFill>
                <a:hlinkClick r:id="rId2"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2" invalidUrl="" action="" tgtFrame="" tooltip="" history="1" highlightClick="0" endSnd="0"/>
              </a:rPr>
              <a:t>https://en.wikipedia.org/wiki/Turing_pattern</a:t>
            </a:r>
          </a:p>
        </p:txBody>
      </p:sp>
      <p:sp>
        <p:nvSpPr>
          <p:cNvPr id="147" name="TextBox 2"/>
          <p:cNvSpPr txBox="1"/>
          <p:nvPr/>
        </p:nvSpPr>
        <p:spPr>
          <a:xfrm>
            <a:off x="548771" y="300755"/>
            <a:ext cx="3076425"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000">
                <a:latin typeface="+mn-lt"/>
                <a:ea typeface="+mn-ea"/>
                <a:cs typeface="+mn-cs"/>
                <a:sym typeface="Courier New"/>
              </a:defRPr>
            </a:lvl1pPr>
          </a:lstStyle>
          <a:p>
            <a:pPr/>
            <a:r>
              <a:t>Morphogenesis</a:t>
            </a:r>
          </a:p>
        </p:txBody>
      </p:sp>
      <p:sp>
        <p:nvSpPr>
          <p:cNvPr id="148" name="TextBox 4"/>
          <p:cNvSpPr txBox="1"/>
          <p:nvPr/>
        </p:nvSpPr>
        <p:spPr>
          <a:xfrm>
            <a:off x="523365" y="6187048"/>
            <a:ext cx="7321037" cy="3908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pPr>
            <a:r>
              <a:rPr u="sng">
                <a:solidFill>
                  <a:srgbClr val="0563C1"/>
                </a:solidFill>
                <a:uFill>
                  <a:solidFill>
                    <a:srgbClr val="0563C1"/>
                  </a:solidFill>
                </a:uFill>
                <a:hlinkClick r:id="rId3" invalidUrl="" action="" tgtFrame="" tooltip="" history="1" highlightClick="0" endSnd="0"/>
              </a:rPr>
              <a:t>https://en.wikipedia.org/wiki/Reaction%E2%80%93diffusion_system#Two-component_reaction%E2%80%93diffusion_equations</a:t>
            </a:r>
            <a:r>
              <a:t> </a:t>
            </a:r>
          </a:p>
        </p:txBody>
      </p:sp>
      <p:pic>
        <p:nvPicPr>
          <p:cNvPr id="149" name="Picture 4" descr="Picture 4"/>
          <p:cNvPicPr>
            <a:picLocks noChangeAspect="1"/>
          </p:cNvPicPr>
          <p:nvPr/>
        </p:nvPicPr>
        <p:blipFill>
          <a:blip r:embed="rId4">
            <a:extLst/>
          </a:blip>
          <a:stretch>
            <a:fillRect/>
          </a:stretch>
        </p:blipFill>
        <p:spPr>
          <a:xfrm>
            <a:off x="1855247" y="1148694"/>
            <a:ext cx="5969862" cy="1917593"/>
          </a:xfrm>
          <a:prstGeom prst="rect">
            <a:avLst/>
          </a:prstGeom>
          <a:ln w="12700">
            <a:miter lim="400000"/>
          </a:ln>
        </p:spPr>
      </p:pic>
      <p:pic>
        <p:nvPicPr>
          <p:cNvPr id="150" name="Picture 9" descr="Picture 9"/>
          <p:cNvPicPr>
            <a:picLocks noChangeAspect="1"/>
          </p:cNvPicPr>
          <p:nvPr/>
        </p:nvPicPr>
        <p:blipFill>
          <a:blip r:embed="rId5">
            <a:extLst/>
          </a:blip>
          <a:stretch>
            <a:fillRect/>
          </a:stretch>
        </p:blipFill>
        <p:spPr>
          <a:xfrm>
            <a:off x="1852634" y="3390986"/>
            <a:ext cx="2090636" cy="2090636"/>
          </a:xfrm>
          <a:prstGeom prst="rect">
            <a:avLst/>
          </a:prstGeom>
          <a:ln w="12700">
            <a:miter lim="400000"/>
          </a:ln>
        </p:spPr>
      </p:pic>
      <p:sp>
        <p:nvSpPr>
          <p:cNvPr id="151" name="TextBox 10"/>
          <p:cNvSpPr txBox="1"/>
          <p:nvPr/>
        </p:nvSpPr>
        <p:spPr>
          <a:xfrm>
            <a:off x="2165179" y="5163530"/>
            <a:ext cx="999119" cy="3330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Pufferfish</a:t>
            </a:r>
          </a:p>
        </p:txBody>
      </p:sp>
      <p:pic>
        <p:nvPicPr>
          <p:cNvPr id="152" name="Picture 13" descr="Picture 13"/>
          <p:cNvPicPr>
            <a:picLocks noChangeAspect="1"/>
          </p:cNvPicPr>
          <p:nvPr/>
        </p:nvPicPr>
        <p:blipFill>
          <a:blip r:embed="rId6">
            <a:extLst/>
          </a:blip>
          <a:stretch>
            <a:fillRect/>
          </a:stretch>
        </p:blipFill>
        <p:spPr>
          <a:xfrm>
            <a:off x="4701300" y="3390986"/>
            <a:ext cx="3145372" cy="2090636"/>
          </a:xfrm>
          <a:prstGeom prst="rect">
            <a:avLst/>
          </a:prstGeom>
          <a:ln w="12700">
            <a:miter lim="400000"/>
          </a:ln>
        </p:spPr>
      </p:pic>
      <p:sp>
        <p:nvSpPr>
          <p:cNvPr id="153" name="TextBox 14"/>
          <p:cNvSpPr txBox="1"/>
          <p:nvPr/>
        </p:nvSpPr>
        <p:spPr>
          <a:xfrm>
            <a:off x="5819938" y="5163530"/>
            <a:ext cx="745962" cy="3330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Kirsten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The Gray-Scott model HD" descr="The Gray-Scott model HD"/>
          <p:cNvPicPr>
            <a:picLocks noChangeAspect="0"/>
          </p:cNvPicPr>
          <p:nvPr>
            <a:videoFile xmlns:mc="http://schemas.openxmlformats.org/markup-compatibility/2006" xmlns:aiw="http://developer.apple.com/namespaces/iwork" r:link="rId2" mc:Ignorable="aiw" aiw:title="The Gray-Scott model HD" aiw:author="Maciej Matyka"/>
          </p:nvPr>
        </p:nvPicPr>
        <p:blipFill>
          <a:blip r:embed="rId3">
            <a:extLst/>
          </a:blip>
          <a:stretch>
            <a:fillRect/>
          </a:stretch>
        </p:blipFill>
        <p:spPr>
          <a:xfrm>
            <a:off x="0" y="857250"/>
            <a:ext cx="9144000" cy="5143500"/>
          </a:xfrm>
          <a:prstGeom prst="rect">
            <a:avLst/>
          </a:prstGeom>
        </p:spPr>
      </p:pic>
      <p:sp>
        <p:nvSpPr>
          <p:cNvPr id="156" name="https://youtu.be/GB7-OQk-fFk?si=kOZvXDeCuHCc5myc"/>
          <p:cNvSpPr txBox="1"/>
          <p:nvPr/>
        </p:nvSpPr>
        <p:spPr>
          <a:xfrm>
            <a:off x="241560" y="6125839"/>
            <a:ext cx="3801236" cy="5037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u="sng">
                <a:solidFill>
                  <a:srgbClr val="0563C1"/>
                </a:solidFill>
                <a:uFill>
                  <a:solidFill>
                    <a:srgbClr val="0563C1"/>
                  </a:solidFill>
                </a:uFill>
                <a:hlinkClick r:id="rId4"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4" invalidUrl="" action="" tgtFrame="" tooltip="" history="1" highlightClick="0" endSnd="0"/>
              </a:rPr>
              <a:t>https://youtu.be/GB7-OQk-fFk?si=kOZvXDeCuHCc5myc</a:t>
            </a:r>
            <a:endParaRPr sz="1600"/>
          </a:p>
        </p:txBody>
      </p:sp>
      <p:sp>
        <p:nvSpPr>
          <p:cNvPr id="157" name="Diffusion-reaction system by P. Gray and S. K. Scott"/>
          <p:cNvSpPr txBox="1"/>
          <p:nvPr/>
        </p:nvSpPr>
        <p:spPr>
          <a:xfrm>
            <a:off x="222084" y="263552"/>
            <a:ext cx="4472687" cy="302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12750">
              <a:defRPr b="1" sz="1400">
                <a:solidFill>
                  <a:srgbClr val="131313"/>
                </a:solidFill>
                <a:latin typeface="Helvetica Neue"/>
                <a:ea typeface="Helvetica Neue"/>
                <a:cs typeface="Helvetica Neue"/>
                <a:sym typeface="Helvetica Neue"/>
              </a:defRPr>
            </a:lvl1pPr>
          </a:lstStyle>
          <a:p>
            <a:pPr/>
            <a:r>
              <a:t>Diffusion-reaction system by P. Gray and S. K. Scott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15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155"/>
                </p:tgtEl>
              </p:cMediaNode>
            </p:video>
            <p:seq concurrent="1" prevAc="none" nextAc="seek">
              <p:cTn id="8" evtFilter="cancelBubble" nodeType="interactiveSeq" restart="whenNotActive" fill="hold">
                <p:stCondLst>
                  <p:cond delay="0" evt="onClick">
                    <p:tgtEl>
                      <p:spTgt spid="15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55"/>
                                        </p:tgtEl>
                                      </p:cBhvr>
                                    </p:cmd>
                                  </p:childTnLst>
                                </p:cTn>
                              </p:par>
                            </p:childTnLst>
                          </p:cTn>
                        </p:par>
                      </p:childTnLst>
                    </p:cTn>
                  </p:par>
                </p:childTnLst>
              </p:cTn>
              <p:nextCondLst>
                <p:cond delay="0" evt="onClick">
                  <p:tgtEl>
                    <p:spTgt spid="15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TextBox 4"/>
          <p:cNvSpPr txBox="1"/>
          <p:nvPr/>
        </p:nvSpPr>
        <p:spPr>
          <a:xfrm>
            <a:off x="4445824" y="6263265"/>
            <a:ext cx="7301581" cy="4388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u="sng">
                <a:solidFill>
                  <a:srgbClr val="0563C1"/>
                </a:solidFill>
                <a:uFill>
                  <a:solidFill>
                    <a:srgbClr val="0563C1"/>
                  </a:solidFill>
                </a:uFill>
                <a:hlinkClick r:id="rId2"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2" invalidUrl="" action="" tgtFrame="" tooltip="" history="1" highlightClick="0" endSnd="0"/>
              </a:rPr>
              <a:t>https://youtu.be/jWoCXLuTIkI?si=beOwcBUKVbe6eLaG</a:t>
            </a:r>
          </a:p>
        </p:txBody>
      </p:sp>
      <p:sp>
        <p:nvSpPr>
          <p:cNvPr id="160" name="TextBox 7"/>
          <p:cNvSpPr txBox="1"/>
          <p:nvPr/>
        </p:nvSpPr>
        <p:spPr>
          <a:xfrm>
            <a:off x="334760" y="798051"/>
            <a:ext cx="3305062"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000">
                <a:latin typeface="+mn-lt"/>
                <a:ea typeface="+mn-ea"/>
                <a:cs typeface="+mn-cs"/>
                <a:sym typeface="Courier New"/>
              </a:defRPr>
            </a:lvl1pPr>
          </a:lstStyle>
          <a:p>
            <a:pPr/>
            <a:r>
              <a:t>Climate Spiral</a:t>
            </a:r>
          </a:p>
        </p:txBody>
      </p:sp>
      <p:pic>
        <p:nvPicPr>
          <p:cNvPr id="161" name="Picture 9" descr="Picture 9"/>
          <p:cNvPicPr>
            <a:picLocks noChangeAspect="1"/>
          </p:cNvPicPr>
          <p:nvPr/>
        </p:nvPicPr>
        <p:blipFill>
          <a:blip r:embed="rId3">
            <a:extLst/>
          </a:blip>
          <a:stretch>
            <a:fillRect/>
          </a:stretch>
        </p:blipFill>
        <p:spPr>
          <a:xfrm rot="5400000">
            <a:off x="-168612" y="2180240"/>
            <a:ext cx="3424855" cy="2990969"/>
          </a:xfrm>
          <a:prstGeom prst="rect">
            <a:avLst/>
          </a:prstGeom>
          <a:ln w="12700">
            <a:miter lim="400000"/>
          </a:ln>
        </p:spPr>
      </p:pic>
      <p:sp>
        <p:nvSpPr>
          <p:cNvPr id="162" name="TextBox 14"/>
          <p:cNvSpPr txBox="1"/>
          <p:nvPr/>
        </p:nvSpPr>
        <p:spPr>
          <a:xfrm>
            <a:off x="386774" y="5488793"/>
            <a:ext cx="202581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Temperature vs Date</a:t>
            </a:r>
          </a:p>
        </p:txBody>
      </p:sp>
      <p:sp>
        <p:nvSpPr>
          <p:cNvPr id="163" name="TextBox 15"/>
          <p:cNvSpPr txBox="1"/>
          <p:nvPr/>
        </p:nvSpPr>
        <p:spPr>
          <a:xfrm>
            <a:off x="5054216" y="5488793"/>
            <a:ext cx="2368487"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Climate Spiral animation</a:t>
            </a:r>
          </a:p>
        </p:txBody>
      </p:sp>
      <p:pic>
        <p:nvPicPr>
          <p:cNvPr id="164" name="Climate Spiral" descr="Climate Spiral"/>
          <p:cNvPicPr>
            <a:picLocks noChangeAspect="0"/>
          </p:cNvPicPr>
          <p:nvPr>
            <a:videoFile xmlns:mc="http://schemas.openxmlformats.org/markup-compatibility/2006" xmlns:aiw="http://developer.apple.com/namespaces/iwork" r:link="rId4" mc:Ignorable="aiw" aiw:title="Climate Spiral" aiw:author="ARHCIVED - NASA Climate Change"/>
          </p:nvPr>
        </p:nvPicPr>
        <p:blipFill>
          <a:blip r:embed="rId5">
            <a:extLst/>
          </a:blip>
          <a:stretch>
            <a:fillRect/>
          </a:stretch>
        </p:blipFill>
        <p:spPr>
          <a:xfrm>
            <a:off x="3086952" y="1963297"/>
            <a:ext cx="6088630" cy="3424855"/>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16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164"/>
                </p:tgtEl>
              </p:cMediaNode>
            </p:video>
            <p:seq concurrent="1" prevAc="none" nextAc="seek">
              <p:cTn id="8" evtFilter="cancelBubble" nodeType="interactiveSeq" restart="whenNotActive" fill="hold">
                <p:stCondLst>
                  <p:cond delay="0" evt="onClick">
                    <p:tgtEl>
                      <p:spTgt spid="16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64"/>
                                        </p:tgtEl>
                                      </p:cBhvr>
                                    </p:cmd>
                                  </p:childTnLst>
                                </p:cTn>
                              </p:par>
                            </p:childTnLst>
                          </p:cTn>
                        </p:par>
                      </p:childTnLst>
                    </p:cTn>
                  </p:par>
                </p:childTnLst>
              </p:cTn>
              <p:nextCondLst>
                <p:cond delay="0" evt="onClick">
                  <p:tgtEl>
                    <p:spTgt spid="16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CO2levelsfull.jpg" descr="CO2levelsfull.jpg"/>
          <p:cNvPicPr>
            <a:picLocks noChangeAspect="1"/>
          </p:cNvPicPr>
          <p:nvPr/>
        </p:nvPicPr>
        <p:blipFill>
          <a:blip r:embed="rId2">
            <a:extLst/>
          </a:blip>
          <a:stretch>
            <a:fillRect/>
          </a:stretch>
        </p:blipFill>
        <p:spPr>
          <a:xfrm>
            <a:off x="1858878" y="-357750"/>
            <a:ext cx="7573500" cy="7573500"/>
          </a:xfrm>
          <a:prstGeom prst="rect">
            <a:avLst/>
          </a:prstGeom>
          <a:ln w="12700">
            <a:miter lim="400000"/>
          </a:ln>
        </p:spPr>
      </p:pic>
      <p:pic>
        <p:nvPicPr>
          <p:cNvPr id="167" name="keyonly.jpg" descr="keyonly.jpg"/>
          <p:cNvPicPr>
            <a:picLocks noChangeAspect="1"/>
          </p:cNvPicPr>
          <p:nvPr/>
        </p:nvPicPr>
        <p:blipFill>
          <a:blip r:embed="rId3">
            <a:extLst/>
          </a:blip>
          <a:stretch>
            <a:fillRect/>
          </a:stretch>
        </p:blipFill>
        <p:spPr>
          <a:xfrm>
            <a:off x="11817" y="5225371"/>
            <a:ext cx="5651620" cy="164482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Chaos"/>
          <p:cNvSpPr txBox="1"/>
          <p:nvPr>
            <p:ph type="title"/>
          </p:nvPr>
        </p:nvSpPr>
        <p:spPr>
          <a:xfrm>
            <a:off x="385199" y="296959"/>
            <a:ext cx="7886701" cy="1325564"/>
          </a:xfrm>
          <a:prstGeom prst="rect">
            <a:avLst/>
          </a:prstGeom>
        </p:spPr>
        <p:txBody>
          <a:bodyPr/>
          <a:lstStyle>
            <a:lvl1pPr>
              <a:defRPr b="1" sz="3000">
                <a:latin typeface="+mn-lt"/>
                <a:ea typeface="+mn-ea"/>
                <a:cs typeface="+mn-cs"/>
                <a:sym typeface="Courier New"/>
              </a:defRPr>
            </a:lvl1pPr>
          </a:lstStyle>
          <a:p>
            <a:pPr/>
            <a:r>
              <a:t>Chaos</a:t>
            </a:r>
          </a:p>
        </p:txBody>
      </p:sp>
      <p:sp>
        <p:nvSpPr>
          <p:cNvPr id="170" name="“When the present determines the future but the approximate present does not approximately determine the future.”  Edward Lorenz"/>
          <p:cNvSpPr txBox="1"/>
          <p:nvPr/>
        </p:nvSpPr>
        <p:spPr>
          <a:xfrm>
            <a:off x="402611" y="1217472"/>
            <a:ext cx="7456099" cy="77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12750">
              <a:defRPr b="1" sz="1600">
                <a:solidFill>
                  <a:srgbClr val="202122"/>
                </a:solidFill>
                <a:latin typeface="+mn-lt"/>
                <a:ea typeface="+mn-ea"/>
                <a:cs typeface="+mn-cs"/>
                <a:sym typeface="Courier New"/>
              </a:defRPr>
            </a:lvl1pPr>
          </a:lstStyle>
          <a:p>
            <a:pPr/>
            <a:r>
              <a:t>“When the present determines the future but the approximate present does not approximately determine the future.”  Edward Lorenz</a:t>
            </a:r>
          </a:p>
        </p:txBody>
      </p:sp>
      <p:sp>
        <p:nvSpPr>
          <p:cNvPr id="171" name="https://en.wikipedia.org/wiki/Chaos_theory"/>
          <p:cNvSpPr txBox="1"/>
          <p:nvPr/>
        </p:nvSpPr>
        <p:spPr>
          <a:xfrm>
            <a:off x="367749" y="6014814"/>
            <a:ext cx="3059495" cy="46140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300" u="sng">
                <a:solidFill>
                  <a:srgbClr val="0563C1"/>
                </a:solidFill>
                <a:uFill>
                  <a:solidFill>
                    <a:srgbClr val="0563C1"/>
                  </a:solidFill>
                </a:uFill>
                <a:hlinkClick r:id="rId2"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2" invalidUrl="" action="" tgtFrame="" tooltip="" history="1" highlightClick="0" endSnd="0"/>
              </a:rPr>
              <a:t>https://en.wikipedia.org/wiki/Chaos_theory</a:t>
            </a:r>
          </a:p>
        </p:txBody>
      </p:sp>
      <p:pic>
        <p:nvPicPr>
          <p:cNvPr id="172" name="Screenshot 2025-08-15 at 12.07.01.png" descr="Screenshot 2025-08-15 at 12.07.01.png"/>
          <p:cNvPicPr>
            <a:picLocks noChangeAspect="1"/>
          </p:cNvPicPr>
          <p:nvPr/>
        </p:nvPicPr>
        <p:blipFill>
          <a:blip r:embed="rId3">
            <a:extLst/>
          </a:blip>
          <a:stretch>
            <a:fillRect/>
          </a:stretch>
        </p:blipFill>
        <p:spPr>
          <a:xfrm>
            <a:off x="370318" y="2123502"/>
            <a:ext cx="4556136" cy="3695656"/>
          </a:xfrm>
          <a:prstGeom prst="rect">
            <a:avLst/>
          </a:prstGeom>
          <a:ln w="12700">
            <a:miter lim="400000"/>
          </a:ln>
        </p:spPr>
      </p:pic>
      <p:pic>
        <p:nvPicPr>
          <p:cNvPr id="173" name="Picture 4" descr="Picture 4"/>
          <p:cNvPicPr>
            <a:picLocks noChangeAspect="1"/>
          </p:cNvPicPr>
          <p:nvPr/>
        </p:nvPicPr>
        <p:blipFill>
          <a:blip r:embed="rId4">
            <a:extLst/>
          </a:blip>
          <a:srcRect l="21285" t="21285" r="21285" b="21285"/>
          <a:stretch>
            <a:fillRect/>
          </a:stretch>
        </p:blipFill>
        <p:spPr>
          <a:xfrm>
            <a:off x="5153999" y="2123502"/>
            <a:ext cx="3695726" cy="369572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Picture 2" descr="Picture 2"/>
          <p:cNvPicPr>
            <a:picLocks noChangeAspect="1"/>
          </p:cNvPicPr>
          <p:nvPr/>
        </p:nvPicPr>
        <p:blipFill>
          <a:blip r:embed="rId2">
            <a:extLst/>
          </a:blip>
          <a:stretch>
            <a:fillRect/>
          </a:stretch>
        </p:blipFill>
        <p:spPr>
          <a:xfrm>
            <a:off x="170475" y="1043491"/>
            <a:ext cx="3549146" cy="2661860"/>
          </a:xfrm>
          <a:prstGeom prst="rect">
            <a:avLst/>
          </a:prstGeom>
          <a:ln w="12700">
            <a:miter lim="400000"/>
          </a:ln>
        </p:spPr>
      </p:pic>
      <p:sp>
        <p:nvSpPr>
          <p:cNvPr id="176" name="TextBox 6"/>
          <p:cNvSpPr txBox="1"/>
          <p:nvPr/>
        </p:nvSpPr>
        <p:spPr>
          <a:xfrm>
            <a:off x="165827" y="369119"/>
            <a:ext cx="5923432" cy="54944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600"/>
            </a:pPr>
            <a:r>
              <a:rPr b="1" sz="3000">
                <a:latin typeface="+mn-lt"/>
                <a:ea typeface="+mn-ea"/>
                <a:cs typeface="+mn-cs"/>
                <a:sym typeface="Courier New"/>
              </a:rPr>
              <a:t>Cellular Automata Rule 30</a:t>
            </a:r>
            <a:r>
              <a:t> </a:t>
            </a:r>
          </a:p>
        </p:txBody>
      </p:sp>
      <p:grpSp>
        <p:nvGrpSpPr>
          <p:cNvPr id="181" name="Group"/>
          <p:cNvGrpSpPr/>
          <p:nvPr/>
        </p:nvGrpSpPr>
        <p:grpSpPr>
          <a:xfrm>
            <a:off x="4203316" y="5482496"/>
            <a:ext cx="4657556" cy="1044892"/>
            <a:chOff x="0" y="0"/>
            <a:chExt cx="4657555" cy="1044891"/>
          </a:xfrm>
        </p:grpSpPr>
        <p:sp>
          <p:nvSpPr>
            <p:cNvPr id="177" name="TextBox 3"/>
            <p:cNvSpPr txBox="1"/>
            <p:nvPr/>
          </p:nvSpPr>
          <p:spPr>
            <a:xfrm>
              <a:off x="51534" y="470406"/>
              <a:ext cx="2790544" cy="333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rPr sz="1100" u="sng">
                  <a:solidFill>
                    <a:srgbClr val="0563C1"/>
                  </a:solidFill>
                  <a:uFill>
                    <a:solidFill>
                      <a:srgbClr val="0563C1"/>
                    </a:solidFill>
                  </a:uFill>
                  <a:hlinkClick r:id="rId3" invalidUrl="" action="" tgtFrame="" tooltip="" history="1" highlightClick="0" endSnd="0"/>
                </a:rPr>
                <a:t>https://www.geograph.org.uk/photo/5398519</a:t>
              </a:r>
              <a:r>
                <a:t> </a:t>
              </a:r>
            </a:p>
          </p:txBody>
        </p:sp>
        <p:sp>
          <p:nvSpPr>
            <p:cNvPr id="178" name="TextBox 5"/>
            <p:cNvSpPr txBox="1"/>
            <p:nvPr/>
          </p:nvSpPr>
          <p:spPr>
            <a:xfrm>
              <a:off x="0" y="317798"/>
              <a:ext cx="4657556" cy="2257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sz="1100"/>
              </a:pPr>
              <a:r>
                <a:t> </a:t>
              </a:r>
              <a:r>
                <a:rPr u="sng">
                  <a:solidFill>
                    <a:srgbClr val="0563C1"/>
                  </a:solidFill>
                  <a:uFill>
                    <a:solidFill>
                      <a:srgbClr val="0563C1"/>
                    </a:solidFill>
                  </a:uFill>
                  <a:hlinkClick r:id="rId4" invalidUrl="" action="" tgtFrame="" tooltip="" history="1" highlightClick="0" endSnd="0"/>
                </a:rPr>
                <a:t>https://writings.stephenwolfram.com/2019/10/announcing-the-rule-30-prizes/</a:t>
              </a:r>
              <a:r>
                <a:t> </a:t>
              </a:r>
            </a:p>
          </p:txBody>
        </p:sp>
        <p:sp>
          <p:nvSpPr>
            <p:cNvPr id="179" name="TextBox 7"/>
            <p:cNvSpPr txBox="1"/>
            <p:nvPr/>
          </p:nvSpPr>
          <p:spPr>
            <a:xfrm>
              <a:off x="44068" y="0"/>
              <a:ext cx="3614216"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rPr sz="1200" u="sng">
                  <a:solidFill>
                    <a:srgbClr val="0563C1"/>
                  </a:solidFill>
                  <a:uFill>
                    <a:solidFill>
                      <a:srgbClr val="0563C1"/>
                    </a:solidFill>
                  </a:uFill>
                  <a:hlinkClick r:id="rId5" invalidUrl="" action="" tgtFrame="" tooltip="" history="1" highlightClick="0" endSnd="0"/>
                </a:rPr>
                <a:t>https://github.com/elliotwaite/rule-30-and-game-of-life</a:t>
              </a:r>
              <a:r>
                <a:t> </a:t>
              </a:r>
            </a:p>
          </p:txBody>
        </p:sp>
        <p:sp>
          <p:nvSpPr>
            <p:cNvPr id="180" name="TextBox 8"/>
            <p:cNvSpPr txBox="1"/>
            <p:nvPr/>
          </p:nvSpPr>
          <p:spPr>
            <a:xfrm>
              <a:off x="61891" y="788351"/>
              <a:ext cx="1988727" cy="256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100" u="sng">
                  <a:solidFill>
                    <a:srgbClr val="0563C1"/>
                  </a:solidFill>
                  <a:uFill>
                    <a:solidFill>
                      <a:srgbClr val="0563C1"/>
                    </a:solidFill>
                  </a:uFill>
                  <a:latin typeface="-apple-system"/>
                  <a:ea typeface="-apple-system"/>
                  <a:cs typeface="-apple-system"/>
                  <a:sym typeface="-apple-system"/>
                  <a:hlinkClick r:id="rId6" invalidUrl="" action="" tgtFrame="" tooltip="" history="1" highlightClick="0" endSnd="0"/>
                </a:defRPr>
              </a:lvl1pPr>
            </a:lstStyle>
            <a:p>
              <a:pPr>
                <a:defRPr>
                  <a:solidFill>
                    <a:srgbClr val="0969DA"/>
                  </a:solidFill>
                  <a:uFillTx/>
                </a:defRPr>
              </a:pPr>
              <a:r>
                <a:rPr>
                  <a:solidFill>
                    <a:srgbClr val="0563C1"/>
                  </a:solidFill>
                  <a:uFill>
                    <a:solidFill>
                      <a:srgbClr val="0563C1"/>
                    </a:solidFill>
                  </a:uFill>
                  <a:hlinkClick r:id="rId6" invalidUrl="" action="" tgtFrame="" tooltip="" history="1" highlightClick="0" endSnd="0"/>
                </a:rPr>
                <a:t>https://youtu.be/IK7nBOLYzdE</a:t>
              </a:r>
            </a:p>
          </p:txBody>
        </p:sp>
      </p:grpSp>
      <p:pic>
        <p:nvPicPr>
          <p:cNvPr id="182" name="Cellular Automata: Rule 30 + Conway’s Game of Life" descr="Cellular Automata: Rule 30 + Conway’s Game of Life"/>
          <p:cNvPicPr>
            <a:picLocks noChangeAspect="0"/>
          </p:cNvPicPr>
          <p:nvPr>
            <a:videoFile xmlns:mc="http://schemas.openxmlformats.org/markup-compatibility/2006" xmlns:aiw="http://developer.apple.com/namespaces/iwork" r:link="rId7" mc:Ignorable="aiw" aiw:title="Cellular Automata: Rule 30 + Conway’s Game of Life" aiw:author="Elliot Waite"/>
          </p:nvPr>
        </p:nvPicPr>
        <p:blipFill>
          <a:blip r:embed="rId8">
            <a:extLst/>
          </a:blip>
          <a:stretch>
            <a:fillRect/>
          </a:stretch>
        </p:blipFill>
        <p:spPr>
          <a:xfrm>
            <a:off x="3943897" y="1939389"/>
            <a:ext cx="4940302" cy="2778919"/>
          </a:xfrm>
          <a:prstGeom prst="rect">
            <a:avLst/>
          </a:prstGeom>
        </p:spPr>
      </p:pic>
      <p:pic>
        <p:nvPicPr>
          <p:cNvPr id="183" name="white and black.jpeg" descr="white and black.jpeg"/>
          <p:cNvPicPr>
            <a:picLocks noChangeAspect="1"/>
          </p:cNvPicPr>
          <p:nvPr/>
        </p:nvPicPr>
        <p:blipFill>
          <a:blip r:embed="rId9">
            <a:extLst/>
          </a:blip>
          <a:srcRect l="24435" t="42709" r="47002" b="35459"/>
          <a:stretch>
            <a:fillRect/>
          </a:stretch>
        </p:blipFill>
        <p:spPr>
          <a:xfrm>
            <a:off x="127231" y="3830387"/>
            <a:ext cx="3635885" cy="277904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18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182"/>
                </p:tgtEl>
              </p:cMediaNode>
            </p:video>
            <p:seq concurrent="1" prevAc="none" nextAc="seek">
              <p:cTn id="8" evtFilter="cancelBubble" nodeType="interactiveSeq" restart="whenNotActive" fill="hold">
                <p:stCondLst>
                  <p:cond delay="0" evt="onClick">
                    <p:tgtEl>
                      <p:spTgt spid="18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82"/>
                                        </p:tgtEl>
                                      </p:cBhvr>
                                    </p:cmd>
                                  </p:childTnLst>
                                </p:cTn>
                              </p:par>
                            </p:childTnLst>
                          </p:cTn>
                        </p:par>
                      </p:childTnLst>
                    </p:cTn>
                  </p:par>
                </p:childTnLst>
              </p:cTn>
              <p:nextCondLst>
                <p:cond delay="0" evt="onClick">
                  <p:tgtEl>
                    <p:spTgt spid="18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extBox 2"/>
          <p:cNvSpPr txBox="1"/>
          <p:nvPr/>
        </p:nvSpPr>
        <p:spPr>
          <a:xfrm>
            <a:off x="588075" y="6259887"/>
            <a:ext cx="4480561"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pPr>
            <a:r>
              <a:rPr sz="1000" u="sng">
                <a:solidFill>
                  <a:srgbClr val="0563C1"/>
                </a:solidFill>
                <a:uFill>
                  <a:solidFill>
                    <a:srgbClr val="0563C1"/>
                  </a:solidFill>
                </a:uFill>
                <a:hlinkClick r:id="rId2" invalidUrl="" action="" tgtFrame="" tooltip="" history="1" highlightClick="0" endSnd="0"/>
              </a:rPr>
              <a:t>https://en.wikipedia.org/wiki/Emergence</a:t>
            </a:r>
            <a:r>
              <a:t> </a:t>
            </a:r>
          </a:p>
        </p:txBody>
      </p:sp>
      <p:sp>
        <p:nvSpPr>
          <p:cNvPr id="186" name="TextBox 3"/>
          <p:cNvSpPr txBox="1"/>
          <p:nvPr/>
        </p:nvSpPr>
        <p:spPr>
          <a:xfrm>
            <a:off x="559881" y="306684"/>
            <a:ext cx="2161876"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000">
                <a:latin typeface="+mn-lt"/>
                <a:ea typeface="+mn-ea"/>
                <a:cs typeface="+mn-cs"/>
                <a:sym typeface="Courier New"/>
              </a:defRPr>
            </a:lvl1pPr>
          </a:lstStyle>
          <a:p>
            <a:pPr/>
            <a:r>
              <a:t>Emergence</a:t>
            </a:r>
          </a:p>
        </p:txBody>
      </p:sp>
      <p:pic>
        <p:nvPicPr>
          <p:cNvPr id="187" name="Picture 2" descr="Picture 2"/>
          <p:cNvPicPr>
            <a:picLocks noChangeAspect="1"/>
          </p:cNvPicPr>
          <p:nvPr/>
        </p:nvPicPr>
        <p:blipFill>
          <a:blip r:embed="rId3">
            <a:extLst/>
          </a:blip>
          <a:stretch>
            <a:fillRect/>
          </a:stretch>
        </p:blipFill>
        <p:spPr>
          <a:xfrm>
            <a:off x="585280" y="990600"/>
            <a:ext cx="3810001" cy="4876800"/>
          </a:xfrm>
          <a:prstGeom prst="rect">
            <a:avLst/>
          </a:prstGeom>
          <a:ln w="12700">
            <a:miter lim="400000"/>
          </a:ln>
        </p:spPr>
      </p:pic>
      <p:pic>
        <p:nvPicPr>
          <p:cNvPr id="188" name="Picture 4" descr="Picture 4"/>
          <p:cNvPicPr>
            <a:picLocks noChangeAspect="1"/>
          </p:cNvPicPr>
          <p:nvPr/>
        </p:nvPicPr>
        <p:blipFill>
          <a:blip r:embed="rId4">
            <a:extLst/>
          </a:blip>
          <a:stretch>
            <a:fillRect/>
          </a:stretch>
        </p:blipFill>
        <p:spPr>
          <a:xfrm>
            <a:off x="4896566" y="961385"/>
            <a:ext cx="3657601" cy="4876801"/>
          </a:xfrm>
          <a:prstGeom prst="rect">
            <a:avLst/>
          </a:prstGeom>
          <a:ln w="12700">
            <a:miter lim="400000"/>
          </a:ln>
        </p:spPr>
      </p:pic>
      <p:sp>
        <p:nvSpPr>
          <p:cNvPr id="189" name="TextBox 6"/>
          <p:cNvSpPr txBox="1"/>
          <p:nvPr/>
        </p:nvSpPr>
        <p:spPr>
          <a:xfrm>
            <a:off x="6198920" y="5981871"/>
            <a:ext cx="1526751"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Termite mound</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Picture 2" descr="Picture 2"/>
          <p:cNvPicPr>
            <a:picLocks noChangeAspect="1"/>
          </p:cNvPicPr>
          <p:nvPr/>
        </p:nvPicPr>
        <p:blipFill>
          <a:blip r:embed="rId2">
            <a:extLst/>
          </a:blip>
          <a:stretch>
            <a:fillRect/>
          </a:stretch>
        </p:blipFill>
        <p:spPr>
          <a:xfrm>
            <a:off x="480706" y="3953775"/>
            <a:ext cx="2123240" cy="2123240"/>
          </a:xfrm>
          <a:prstGeom prst="rect">
            <a:avLst/>
          </a:prstGeom>
          <a:ln w="12700">
            <a:miter lim="400000"/>
          </a:ln>
        </p:spPr>
      </p:pic>
      <p:pic>
        <p:nvPicPr>
          <p:cNvPr id="192" name="Picture 4" descr="Picture 4"/>
          <p:cNvPicPr>
            <a:picLocks noChangeAspect="1"/>
          </p:cNvPicPr>
          <p:nvPr/>
        </p:nvPicPr>
        <p:blipFill>
          <a:blip r:embed="rId3">
            <a:extLst/>
          </a:blip>
          <a:stretch>
            <a:fillRect/>
          </a:stretch>
        </p:blipFill>
        <p:spPr>
          <a:xfrm>
            <a:off x="113094" y="813166"/>
            <a:ext cx="4046503" cy="3153120"/>
          </a:xfrm>
          <a:prstGeom prst="rect">
            <a:avLst/>
          </a:prstGeom>
          <a:ln w="12700">
            <a:miter lim="400000"/>
          </a:ln>
        </p:spPr>
      </p:pic>
      <p:sp>
        <p:nvSpPr>
          <p:cNvPr id="193" name="TextBox 1"/>
          <p:cNvSpPr txBox="1"/>
          <p:nvPr/>
        </p:nvSpPr>
        <p:spPr>
          <a:xfrm>
            <a:off x="423668" y="6381758"/>
            <a:ext cx="4004622"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100"/>
            </a:pPr>
            <a:r>
              <a:rPr u="sng">
                <a:solidFill>
                  <a:srgbClr val="0563C1"/>
                </a:solidFill>
                <a:uFill>
                  <a:solidFill>
                    <a:srgbClr val="0563C1"/>
                  </a:solidFill>
                </a:uFill>
                <a:hlinkClick r:id="rId4" invalidUrl="" action="" tgtFrame="" tooltip="" history="1" highlightClick="0" endSnd="0"/>
              </a:rPr>
              <a:t>https://en.wikipedia.org/wiki/Rayleigh%E2%80%93Taylor_instability</a:t>
            </a:r>
            <a:r>
              <a:t> </a:t>
            </a:r>
          </a:p>
        </p:txBody>
      </p:sp>
      <p:sp>
        <p:nvSpPr>
          <p:cNvPr id="194" name="TextBox 2"/>
          <p:cNvSpPr txBox="1"/>
          <p:nvPr/>
        </p:nvSpPr>
        <p:spPr>
          <a:xfrm>
            <a:off x="382665" y="253747"/>
            <a:ext cx="6963257"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000">
                <a:latin typeface="+mn-lt"/>
                <a:ea typeface="+mn-ea"/>
                <a:cs typeface="+mn-cs"/>
                <a:sym typeface="Courier New"/>
              </a:defRPr>
            </a:lvl1pPr>
          </a:lstStyle>
          <a:p>
            <a:pPr/>
            <a:r>
              <a:t>Instability and Tipping Point </a:t>
            </a:r>
          </a:p>
        </p:txBody>
      </p:sp>
      <p:pic>
        <p:nvPicPr>
          <p:cNvPr id="195" name="WhenIm64detail.jpeg" descr="WhenIm64detail.jpeg"/>
          <p:cNvPicPr>
            <a:picLocks noChangeAspect="1"/>
          </p:cNvPicPr>
          <p:nvPr/>
        </p:nvPicPr>
        <p:blipFill>
          <a:blip r:embed="rId5">
            <a:extLst/>
          </a:blip>
          <a:stretch>
            <a:fillRect/>
          </a:stretch>
        </p:blipFill>
        <p:spPr>
          <a:xfrm>
            <a:off x="4739866" y="1024537"/>
            <a:ext cx="3769882" cy="502650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extBox 2"/>
          <p:cNvSpPr txBox="1"/>
          <p:nvPr/>
        </p:nvSpPr>
        <p:spPr>
          <a:xfrm>
            <a:off x="383732" y="6417268"/>
            <a:ext cx="7918967" cy="39080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100" u="sng">
                <a:solidFill>
                  <a:srgbClr val="0563C1"/>
                </a:solidFill>
                <a:uFill>
                  <a:solidFill>
                    <a:srgbClr val="0563C1"/>
                  </a:solidFill>
                </a:uFill>
                <a:hlinkClick r:id="rId2"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2" invalidUrl="" action="" tgtFrame="" tooltip="" history="1" highlightClick="0" endSnd="0"/>
              </a:rPr>
              <a:t>https://www.frontiersin.org/files/Articles/452488/feart-07-00223-HTML-r2/image_m/feart-07-00223-g006.jpg</a:t>
            </a:r>
          </a:p>
        </p:txBody>
      </p:sp>
      <p:sp>
        <p:nvSpPr>
          <p:cNvPr id="198" name="TextBox 3"/>
          <p:cNvSpPr txBox="1"/>
          <p:nvPr/>
        </p:nvSpPr>
        <p:spPr>
          <a:xfrm>
            <a:off x="384427" y="6158364"/>
            <a:ext cx="5281568" cy="2257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100"/>
            </a:pPr>
            <a:r>
              <a:rPr u="sng">
                <a:solidFill>
                  <a:srgbClr val="0563C1"/>
                </a:solidFill>
                <a:uFill>
                  <a:solidFill>
                    <a:srgbClr val="0563C1"/>
                  </a:solidFill>
                </a:uFill>
                <a:hlinkClick r:id="rId3" invalidUrl="" action="" tgtFrame="" tooltip="" history="1" highlightClick="0" endSnd="0"/>
              </a:rPr>
              <a:t>https://www.frontiersin.org/journals/earth-science/articles/10.3389/feart.2019.00223/full</a:t>
            </a:r>
            <a:r>
              <a:t> </a:t>
            </a:r>
          </a:p>
        </p:txBody>
      </p:sp>
      <p:pic>
        <p:nvPicPr>
          <p:cNvPr id="199" name="Picture 2" descr="Picture 2"/>
          <p:cNvPicPr>
            <a:picLocks noChangeAspect="1"/>
          </p:cNvPicPr>
          <p:nvPr/>
        </p:nvPicPr>
        <p:blipFill>
          <a:blip r:embed="rId4">
            <a:extLst/>
          </a:blip>
          <a:stretch>
            <a:fillRect/>
          </a:stretch>
        </p:blipFill>
        <p:spPr>
          <a:xfrm>
            <a:off x="655565" y="1085941"/>
            <a:ext cx="7535687" cy="3769152"/>
          </a:xfrm>
          <a:prstGeom prst="rect">
            <a:avLst/>
          </a:prstGeom>
          <a:ln w="12700">
            <a:miter lim="400000"/>
          </a:ln>
        </p:spPr>
      </p:pic>
      <p:sp>
        <p:nvSpPr>
          <p:cNvPr id="200" name="TextBox 6"/>
          <p:cNvSpPr txBox="1"/>
          <p:nvPr/>
        </p:nvSpPr>
        <p:spPr>
          <a:xfrm>
            <a:off x="445770" y="235100"/>
            <a:ext cx="7191895"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000">
                <a:latin typeface="+mn-lt"/>
                <a:ea typeface="+mn-ea"/>
                <a:cs typeface="+mn-cs"/>
                <a:sym typeface="Courier New"/>
              </a:defRPr>
            </a:lvl1pPr>
          </a:lstStyle>
          <a:p>
            <a:pPr/>
            <a:r>
              <a:t>Time-series variation and error</a:t>
            </a:r>
          </a:p>
        </p:txBody>
      </p:sp>
      <p:sp>
        <p:nvSpPr>
          <p:cNvPr id="201" name="TextBox 7"/>
          <p:cNvSpPr txBox="1"/>
          <p:nvPr/>
        </p:nvSpPr>
        <p:spPr>
          <a:xfrm>
            <a:off x="414751" y="5182693"/>
            <a:ext cx="7535688" cy="777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500">
                <a:solidFill>
                  <a:srgbClr val="282828"/>
                </a:solidFill>
                <a:latin typeface="ThinSpaceFallback"/>
                <a:ea typeface="ThinSpaceFallback"/>
                <a:cs typeface="ThinSpaceFallback"/>
                <a:sym typeface="ThinSpaceFallback"/>
              </a:defRPr>
            </a:pPr>
            <a:r>
              <a:t>Figure 6.</a:t>
            </a:r>
            <a:r>
              <a:rPr b="0"/>
              <a:t> Panel </a:t>
            </a:r>
            <a:r>
              <a:t>(A)</a:t>
            </a:r>
            <a:r>
              <a:rPr b="0"/>
              <a:t>, SRES scenarios from IPCC 4AR WGI Figure SPM.5 (</a:t>
            </a:r>
            <a:r>
              <a:rPr b="0" u="sng">
                <a:solidFill>
                  <a:srgbClr val="0563C1"/>
                </a:solidFill>
                <a:uFill>
                  <a:solidFill>
                    <a:srgbClr val="0563C1"/>
                  </a:solidFill>
                </a:uFill>
                <a:hlinkClick r:id="rId5" invalidUrl="" action="" tgtFrame="" tooltip="" history="1" highlightClick="0" endSnd="0"/>
              </a:rPr>
              <a:t>IPCC, 2007</a:t>
            </a:r>
            <a:r>
              <a:rPr b="0"/>
              <a:t>), </a:t>
            </a:r>
            <a:endParaRPr b="0"/>
          </a:p>
          <a:p>
            <a:pPr>
              <a:defRPr sz="1500">
                <a:solidFill>
                  <a:srgbClr val="282828"/>
                </a:solidFill>
                <a:latin typeface="ThinSpaceFallback"/>
                <a:ea typeface="ThinSpaceFallback"/>
                <a:cs typeface="ThinSpaceFallback"/>
                <a:sym typeface="ThinSpaceFallback"/>
              </a:defRPr>
            </a:pPr>
            <a:r>
              <a:t>with uncertainty bars representing, </a:t>
            </a:r>
          </a:p>
          <a:p>
            <a:pPr>
              <a:defRPr sz="1500">
                <a:solidFill>
                  <a:srgbClr val="282828"/>
                </a:solidFill>
                <a:latin typeface="ThinSpaceFallback"/>
                <a:ea typeface="ThinSpaceFallback"/>
                <a:cs typeface="ThinSpaceFallback"/>
                <a:sym typeface="ThinSpaceFallback"/>
              </a:defRPr>
            </a:pPr>
            <a:r>
              <a:t>“</a:t>
            </a:r>
            <a:r>
              <a:rPr i="1"/>
              <a:t>the</a:t>
            </a:r>
            <a:r>
              <a:t>±</a:t>
            </a:r>
            <a:r>
              <a:rPr i="1"/>
              <a:t>1 standard deviation range of individual model annual averages.</a:t>
            </a:r>
            <a:r>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Title 1"/>
          <p:cNvSpPr txBox="1"/>
          <p:nvPr>
            <p:ph type="ctrTitle"/>
          </p:nvPr>
        </p:nvSpPr>
        <p:spPr>
          <a:xfrm>
            <a:off x="607895" y="-594020"/>
            <a:ext cx="7772401" cy="2387601"/>
          </a:xfrm>
          <a:prstGeom prst="rect">
            <a:avLst/>
          </a:prstGeom>
        </p:spPr>
        <p:txBody>
          <a:bodyPr/>
          <a:lstStyle/>
          <a:p>
            <a:pPr>
              <a:defRPr b="1" sz="3000">
                <a:latin typeface="+mn-lt"/>
                <a:ea typeface="+mn-ea"/>
                <a:cs typeface="+mn-cs"/>
                <a:sym typeface="Courier New"/>
              </a:defRPr>
            </a:pPr>
            <a:r>
              <a:t>Artificial Intelligence Admitting the Possibilities of Error</a:t>
            </a:r>
          </a:p>
          <a:p>
            <a:pPr>
              <a:defRPr b="1" sz="2200">
                <a:latin typeface="+mn-lt"/>
                <a:ea typeface="+mn-ea"/>
                <a:cs typeface="+mn-cs"/>
                <a:sym typeface="Courier New"/>
              </a:defRPr>
            </a:pPr>
          </a:p>
          <a:p>
            <a:pPr>
              <a:defRPr b="1" sz="2200">
                <a:latin typeface="+mn-lt"/>
                <a:ea typeface="+mn-ea"/>
                <a:cs typeface="+mn-cs"/>
                <a:sym typeface="Courier New"/>
              </a:defRPr>
            </a:pPr>
            <a:r>
              <a:t>Kirsten Lavers and Peter Murray-Rust</a:t>
            </a:r>
          </a:p>
        </p:txBody>
      </p:sp>
      <p:sp>
        <p:nvSpPr>
          <p:cNvPr id="107" name="Subtitle 2"/>
          <p:cNvSpPr txBox="1"/>
          <p:nvPr>
            <p:ph type="subTitle" sz="half" idx="1"/>
          </p:nvPr>
        </p:nvSpPr>
        <p:spPr>
          <a:xfrm>
            <a:off x="275772" y="1918690"/>
            <a:ext cx="5438709" cy="3358966"/>
          </a:xfrm>
          <a:prstGeom prst="rect">
            <a:avLst/>
          </a:prstGeom>
        </p:spPr>
        <p:txBody>
          <a:bodyPr/>
          <a:lstStyle/>
          <a:p>
            <a:pPr defTabSz="905255">
              <a:lnSpc>
                <a:spcPct val="81000"/>
              </a:lnSpc>
              <a:spcBef>
                <a:spcPts val="900"/>
              </a:spcBef>
              <a:defRPr sz="2376"/>
            </a:pPr>
          </a:p>
          <a:p>
            <a:pPr algn="l" defTabSz="905255">
              <a:lnSpc>
                <a:spcPct val="81000"/>
              </a:lnSpc>
              <a:spcBef>
                <a:spcPts val="900"/>
              </a:spcBef>
              <a:defRPr sz="2178"/>
            </a:pPr>
            <a:r>
              <a:t>Kirsten Lavers’ drawings speak to many areas of science and mathematics. This very informal workshop will explore these ideas and help Kirsten and Peter refine their ideas and popularise them outside the artistic world.</a:t>
            </a:r>
          </a:p>
          <a:p>
            <a:pPr algn="l" defTabSz="905255">
              <a:lnSpc>
                <a:spcPct val="81000"/>
              </a:lnSpc>
              <a:spcBef>
                <a:spcPts val="900"/>
              </a:spcBef>
              <a:defRPr sz="2178"/>
            </a:pPr>
            <a:r>
              <a:t>The audience is an integral part.</a:t>
            </a:r>
          </a:p>
          <a:p>
            <a:pPr algn="l" defTabSz="905255">
              <a:lnSpc>
                <a:spcPct val="81000"/>
              </a:lnSpc>
              <a:spcBef>
                <a:spcPts val="900"/>
              </a:spcBef>
              <a:defRPr sz="2178"/>
            </a:pPr>
          </a:p>
          <a:p>
            <a:pPr algn="l" defTabSz="905255">
              <a:lnSpc>
                <a:spcPct val="81000"/>
              </a:lnSpc>
              <a:spcBef>
                <a:spcPts val="900"/>
              </a:spcBef>
              <a:defRPr sz="1881"/>
            </a:pPr>
            <a:r>
              <a:t>No knowledge of science is required</a:t>
            </a:r>
            <a:br/>
            <a:r>
              <a:t>Wikipedia links provided</a:t>
            </a:r>
          </a:p>
        </p:txBody>
      </p:sp>
      <p:sp>
        <p:nvSpPr>
          <p:cNvPr id="108" name="TextBox 4"/>
          <p:cNvSpPr txBox="1"/>
          <p:nvPr/>
        </p:nvSpPr>
        <p:spPr>
          <a:xfrm>
            <a:off x="370183" y="6297691"/>
            <a:ext cx="7916934"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Copyright:  Both Kirsten and Peter have liberal approaches to copyright (CC BY)</a:t>
            </a:r>
          </a:p>
        </p:txBody>
      </p:sp>
      <p:pic>
        <p:nvPicPr>
          <p:cNvPr id="109" name="Picture 3" descr="Picture 3"/>
          <p:cNvPicPr>
            <a:picLocks noChangeAspect="1"/>
          </p:cNvPicPr>
          <p:nvPr/>
        </p:nvPicPr>
        <p:blipFill>
          <a:blip r:embed="rId2">
            <a:extLst/>
          </a:blip>
          <a:stretch>
            <a:fillRect/>
          </a:stretch>
        </p:blipFill>
        <p:spPr>
          <a:xfrm>
            <a:off x="5891493" y="2425405"/>
            <a:ext cx="3019826" cy="200719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Picture 2" descr="Picture 2"/>
          <p:cNvPicPr>
            <a:picLocks noChangeAspect="1"/>
          </p:cNvPicPr>
          <p:nvPr/>
        </p:nvPicPr>
        <p:blipFill>
          <a:blip r:embed="rId2">
            <a:extLst/>
          </a:blip>
          <a:stretch>
            <a:fillRect/>
          </a:stretch>
        </p:blipFill>
        <p:spPr>
          <a:xfrm>
            <a:off x="0" y="909637"/>
            <a:ext cx="9144000" cy="5037139"/>
          </a:xfrm>
          <a:prstGeom prst="rect">
            <a:avLst/>
          </a:prstGeom>
          <a:ln w="12700">
            <a:miter lim="400000"/>
          </a:ln>
        </p:spPr>
      </p:pic>
      <p:sp>
        <p:nvSpPr>
          <p:cNvPr id="204" name="TextBox 1"/>
          <p:cNvSpPr txBox="1"/>
          <p:nvPr/>
        </p:nvSpPr>
        <p:spPr>
          <a:xfrm>
            <a:off x="229280" y="6206236"/>
            <a:ext cx="3718606" cy="2257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100"/>
            </a:pPr>
            <a:r>
              <a:rPr u="sng">
                <a:solidFill>
                  <a:srgbClr val="0563C1"/>
                </a:solidFill>
                <a:uFill>
                  <a:solidFill>
                    <a:srgbClr val="0563C1"/>
                  </a:solidFill>
                </a:uFill>
                <a:hlinkClick r:id="rId3" invalidUrl="" action="" tgtFrame="" tooltip="" history="1" highlightClick="0" endSnd="0"/>
              </a:rPr>
              <a:t>https://berkeleyearth.org/global-temperature-report-for-2023/</a:t>
            </a:r>
            <a:r>
              <a:t> </a:t>
            </a:r>
          </a:p>
        </p:txBody>
      </p:sp>
      <p:sp>
        <p:nvSpPr>
          <p:cNvPr id="205" name="TextBox 2"/>
          <p:cNvSpPr txBox="1"/>
          <p:nvPr/>
        </p:nvSpPr>
        <p:spPr>
          <a:xfrm>
            <a:off x="220560" y="226087"/>
            <a:ext cx="4905522"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000">
                <a:latin typeface="+mn-lt"/>
                <a:ea typeface="+mn-ea"/>
                <a:cs typeface="+mn-cs"/>
                <a:sym typeface="Courier New"/>
              </a:defRPr>
            </a:lvl1pPr>
          </a:lstStyle>
          <a:p>
            <a:pPr/>
            <a:r>
              <a:t>Variations and Errors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itle 1"/>
          <p:cNvSpPr txBox="1"/>
          <p:nvPr>
            <p:ph type="title"/>
          </p:nvPr>
        </p:nvSpPr>
        <p:spPr>
          <a:xfrm>
            <a:off x="429140" y="141306"/>
            <a:ext cx="6701335" cy="1325564"/>
          </a:xfrm>
          <a:prstGeom prst="rect">
            <a:avLst/>
          </a:prstGeom>
        </p:spPr>
        <p:txBody>
          <a:bodyPr/>
          <a:lstStyle>
            <a:lvl1pPr>
              <a:defRPr b="1" sz="3000">
                <a:latin typeface="+mn-lt"/>
                <a:ea typeface="+mn-ea"/>
                <a:cs typeface="+mn-cs"/>
                <a:sym typeface="Courier New"/>
              </a:defRPr>
            </a:lvl1pPr>
          </a:lstStyle>
          <a:p>
            <a:pPr/>
            <a:r>
              <a:t>Symmetry Breaking</a:t>
            </a:r>
          </a:p>
        </p:txBody>
      </p:sp>
      <p:sp>
        <p:nvSpPr>
          <p:cNvPr id="208" name="TextBox 3"/>
          <p:cNvSpPr txBox="1"/>
          <p:nvPr/>
        </p:nvSpPr>
        <p:spPr>
          <a:xfrm>
            <a:off x="416432" y="6170152"/>
            <a:ext cx="2939068" cy="3908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u="sng">
                <a:solidFill>
                  <a:srgbClr val="0563C1"/>
                </a:solidFill>
                <a:uFill>
                  <a:solidFill>
                    <a:srgbClr val="0563C1"/>
                  </a:solidFill>
                </a:uFill>
                <a:hlinkClick r:id="rId2"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2" invalidUrl="" action="" tgtFrame="" tooltip="" history="1" highlightClick="0" endSnd="0"/>
              </a:rPr>
              <a:t>https://en.wikipedia.org/wiki/Milk_Drop_Coronet</a:t>
            </a:r>
          </a:p>
        </p:txBody>
      </p:sp>
      <p:pic>
        <p:nvPicPr>
          <p:cNvPr id="209" name="Picture 2" descr="Picture 2"/>
          <p:cNvPicPr>
            <a:picLocks noChangeAspect="1"/>
          </p:cNvPicPr>
          <p:nvPr/>
        </p:nvPicPr>
        <p:blipFill>
          <a:blip r:embed="rId3">
            <a:extLst/>
          </a:blip>
          <a:stretch>
            <a:fillRect/>
          </a:stretch>
        </p:blipFill>
        <p:spPr>
          <a:xfrm>
            <a:off x="460178" y="1155980"/>
            <a:ext cx="3647967" cy="4609704"/>
          </a:xfrm>
          <a:prstGeom prst="rect">
            <a:avLst/>
          </a:prstGeom>
          <a:ln w="12700">
            <a:miter lim="400000"/>
          </a:ln>
        </p:spPr>
      </p:pic>
      <p:pic>
        <p:nvPicPr>
          <p:cNvPr id="210" name="chance and choice1.jpg" descr="chance and choice1.jpg"/>
          <p:cNvPicPr>
            <a:picLocks noChangeAspect="1"/>
          </p:cNvPicPr>
          <p:nvPr/>
        </p:nvPicPr>
        <p:blipFill>
          <a:blip r:embed="rId4">
            <a:extLst/>
          </a:blip>
          <a:srcRect l="8936" t="8936" r="8936" b="8936"/>
          <a:stretch>
            <a:fillRect/>
          </a:stretch>
        </p:blipFill>
        <p:spPr>
          <a:xfrm>
            <a:off x="4303505" y="1155980"/>
            <a:ext cx="4682745" cy="4609755"/>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Picture 5" descr="Picture 5"/>
          <p:cNvPicPr>
            <a:picLocks noChangeAspect="1"/>
          </p:cNvPicPr>
          <p:nvPr/>
        </p:nvPicPr>
        <p:blipFill>
          <a:blip r:embed="rId2">
            <a:extLst/>
          </a:blip>
          <a:stretch>
            <a:fillRect/>
          </a:stretch>
        </p:blipFill>
        <p:spPr>
          <a:xfrm>
            <a:off x="1134271" y="509076"/>
            <a:ext cx="3214784" cy="3139772"/>
          </a:xfrm>
          <a:prstGeom prst="rect">
            <a:avLst/>
          </a:prstGeom>
          <a:ln w="12700">
            <a:miter lim="400000"/>
          </a:ln>
        </p:spPr>
      </p:pic>
      <p:sp>
        <p:nvSpPr>
          <p:cNvPr id="213" name="Title 1"/>
          <p:cNvSpPr txBox="1"/>
          <p:nvPr>
            <p:ph type="title"/>
          </p:nvPr>
        </p:nvSpPr>
        <p:spPr>
          <a:xfrm>
            <a:off x="209915" y="-258108"/>
            <a:ext cx="7886701" cy="1325564"/>
          </a:xfrm>
          <a:prstGeom prst="rect">
            <a:avLst/>
          </a:prstGeom>
        </p:spPr>
        <p:txBody>
          <a:bodyPr/>
          <a:lstStyle>
            <a:lvl1pPr>
              <a:defRPr b="1" sz="3000">
                <a:latin typeface="+mn-lt"/>
                <a:ea typeface="+mn-ea"/>
                <a:cs typeface="+mn-cs"/>
                <a:sym typeface="Courier New"/>
              </a:defRPr>
            </a:lvl1pPr>
          </a:lstStyle>
          <a:p>
            <a:pPr/>
            <a:r>
              <a:t>Chirality</a:t>
            </a:r>
          </a:p>
        </p:txBody>
      </p:sp>
      <p:pic>
        <p:nvPicPr>
          <p:cNvPr id="214" name="Picture 4" descr="Picture 4"/>
          <p:cNvPicPr>
            <a:picLocks noChangeAspect="1"/>
          </p:cNvPicPr>
          <p:nvPr/>
        </p:nvPicPr>
        <p:blipFill>
          <a:blip r:embed="rId3">
            <a:extLst/>
          </a:blip>
          <a:stretch>
            <a:fillRect/>
          </a:stretch>
        </p:blipFill>
        <p:spPr>
          <a:xfrm>
            <a:off x="5304317" y="625504"/>
            <a:ext cx="2906917" cy="2906917"/>
          </a:xfrm>
          <a:prstGeom prst="rect">
            <a:avLst/>
          </a:prstGeom>
          <a:ln w="12700">
            <a:miter lim="400000"/>
          </a:ln>
        </p:spPr>
      </p:pic>
      <p:pic>
        <p:nvPicPr>
          <p:cNvPr id="215" name="Screenshot 2025-08-15 at 12.22.57.png" descr="Screenshot 2025-08-15 at 12.22.57.png"/>
          <p:cNvPicPr>
            <a:picLocks noChangeAspect="1"/>
          </p:cNvPicPr>
          <p:nvPr/>
        </p:nvPicPr>
        <p:blipFill>
          <a:blip r:embed="rId4">
            <a:extLst/>
          </a:blip>
          <a:stretch>
            <a:fillRect/>
          </a:stretch>
        </p:blipFill>
        <p:spPr>
          <a:xfrm>
            <a:off x="1086930" y="3549436"/>
            <a:ext cx="3309466" cy="2766204"/>
          </a:xfrm>
          <a:prstGeom prst="rect">
            <a:avLst/>
          </a:prstGeom>
          <a:ln w="12700">
            <a:miter lim="400000"/>
          </a:ln>
        </p:spPr>
      </p:pic>
      <p:pic>
        <p:nvPicPr>
          <p:cNvPr id="216" name="Screenshot 2025-08-15 at 12.24.42.png" descr="Screenshot 2025-08-15 at 12.24.42.png"/>
          <p:cNvPicPr>
            <a:picLocks noChangeAspect="1"/>
          </p:cNvPicPr>
          <p:nvPr/>
        </p:nvPicPr>
        <p:blipFill>
          <a:blip r:embed="rId5">
            <a:extLst/>
          </a:blip>
          <a:stretch>
            <a:fillRect/>
          </a:stretch>
        </p:blipFill>
        <p:spPr>
          <a:xfrm>
            <a:off x="4963087" y="3671494"/>
            <a:ext cx="3922805" cy="2522088"/>
          </a:xfrm>
          <a:prstGeom prst="rect">
            <a:avLst/>
          </a:prstGeom>
          <a:ln w="12700">
            <a:miter lim="400000"/>
          </a:ln>
        </p:spPr>
      </p:pic>
      <p:sp>
        <p:nvSpPr>
          <p:cNvPr id="217" name="https://www.iucr.org/news/newsletter/volume-32/number-3/eternal-chirality"/>
          <p:cNvSpPr txBox="1"/>
          <p:nvPr/>
        </p:nvSpPr>
        <p:spPr>
          <a:xfrm>
            <a:off x="309321" y="6388360"/>
            <a:ext cx="4525291" cy="3908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u="sng">
                <a:solidFill>
                  <a:srgbClr val="0563C1"/>
                </a:solidFill>
                <a:uFill>
                  <a:solidFill>
                    <a:srgbClr val="0563C1"/>
                  </a:solidFill>
                </a:uFill>
                <a:hlinkClick r:id="rId6"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6" invalidUrl="" action="" tgtFrame="" tooltip="" history="1" highlightClick="0" endSnd="0"/>
              </a:rPr>
              <a:t>https://www.iucr.org/news/newsletter/volume-32/number-3/eternal-chirality</a:t>
            </a:r>
          </a:p>
        </p:txBody>
      </p:sp>
      <p:sp>
        <p:nvSpPr>
          <p:cNvPr id="218" name="https://en.wikipedia.org/wiki/Chirality_(chemistry)"/>
          <p:cNvSpPr txBox="1"/>
          <p:nvPr/>
        </p:nvSpPr>
        <p:spPr>
          <a:xfrm>
            <a:off x="5260069" y="6388360"/>
            <a:ext cx="2995413" cy="3908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u="sng">
                <a:solidFill>
                  <a:srgbClr val="0563C1"/>
                </a:solidFill>
                <a:uFill>
                  <a:solidFill>
                    <a:srgbClr val="0563C1"/>
                  </a:solidFill>
                </a:uFill>
                <a:hlinkClick r:id="rId7"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7" invalidUrl="" action="" tgtFrame="" tooltip="" history="1" highlightClick="0" endSnd="0"/>
              </a:rPr>
              <a:t>https://en.wikipedia.org/wiki/Chirality_(chemistry)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extBox 5"/>
          <p:cNvSpPr txBox="1"/>
          <p:nvPr/>
        </p:nvSpPr>
        <p:spPr>
          <a:xfrm>
            <a:off x="425066" y="6452937"/>
            <a:ext cx="4480561" cy="3908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100" u="sng">
                <a:solidFill>
                  <a:srgbClr val="0563C1"/>
                </a:solidFill>
                <a:uFill>
                  <a:solidFill>
                    <a:srgbClr val="0563C1"/>
                  </a:solidFill>
                </a:uFill>
                <a:hlinkClick r:id="rId2"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2" invalidUrl="" action="" tgtFrame="" tooltip="" history="1" highlightClick="0" endSnd="0"/>
              </a:rPr>
              <a:t>https://commons.wikimedia.org/wiki/Category:Geodes</a:t>
            </a:r>
          </a:p>
        </p:txBody>
      </p:sp>
      <p:pic>
        <p:nvPicPr>
          <p:cNvPr id="221" name="Picture 8" descr="Picture 8"/>
          <p:cNvPicPr>
            <a:picLocks noChangeAspect="1"/>
          </p:cNvPicPr>
          <p:nvPr/>
        </p:nvPicPr>
        <p:blipFill>
          <a:blip r:embed="rId3">
            <a:extLst/>
          </a:blip>
          <a:stretch>
            <a:fillRect/>
          </a:stretch>
        </p:blipFill>
        <p:spPr>
          <a:xfrm>
            <a:off x="4363028" y="672986"/>
            <a:ext cx="4626248" cy="2598557"/>
          </a:xfrm>
          <a:prstGeom prst="rect">
            <a:avLst/>
          </a:prstGeom>
          <a:ln w="12700">
            <a:miter lim="400000"/>
          </a:ln>
        </p:spPr>
      </p:pic>
      <p:pic>
        <p:nvPicPr>
          <p:cNvPr id="222" name="Picture 4" descr="Picture 4"/>
          <p:cNvPicPr>
            <a:picLocks noChangeAspect="1"/>
          </p:cNvPicPr>
          <p:nvPr/>
        </p:nvPicPr>
        <p:blipFill>
          <a:blip r:embed="rId4">
            <a:extLst/>
          </a:blip>
          <a:stretch>
            <a:fillRect/>
          </a:stretch>
        </p:blipFill>
        <p:spPr>
          <a:xfrm>
            <a:off x="867053" y="3161405"/>
            <a:ext cx="2600791" cy="2996111"/>
          </a:xfrm>
          <a:prstGeom prst="rect">
            <a:avLst/>
          </a:prstGeom>
          <a:ln w="12700">
            <a:miter lim="400000"/>
          </a:ln>
        </p:spPr>
      </p:pic>
      <p:sp>
        <p:nvSpPr>
          <p:cNvPr id="223" name="TextBox 10"/>
          <p:cNvSpPr txBox="1"/>
          <p:nvPr/>
        </p:nvSpPr>
        <p:spPr>
          <a:xfrm>
            <a:off x="5239701" y="6452937"/>
            <a:ext cx="2872902" cy="3908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u="sng">
                <a:solidFill>
                  <a:srgbClr val="0563C1"/>
                </a:solidFill>
                <a:uFill>
                  <a:solidFill>
                    <a:srgbClr val="0563C1"/>
                  </a:solidFill>
                </a:uFill>
                <a:hlinkClick r:id="rId5" invalidUrl="" action="" tgtFrame="" tooltip="" history="1" highlightClick="0" endSnd="0"/>
              </a:defRPr>
            </a:lvl1pPr>
          </a:lstStyle>
          <a:p>
            <a:pPr>
              <a:defRPr u="none">
                <a:solidFill>
                  <a:srgbClr val="000000"/>
                </a:solidFill>
                <a:uFillTx/>
              </a:defRPr>
            </a:pPr>
            <a:r>
              <a:rPr u="sng">
                <a:solidFill>
                  <a:srgbClr val="0563C1"/>
                </a:solidFill>
                <a:uFill>
                  <a:solidFill>
                    <a:srgbClr val="0563C1"/>
                  </a:solidFill>
                </a:uFill>
                <a:hlinkClick r:id="rId5" invalidUrl="" action="" tgtFrame="" tooltip="" history="1" highlightClick="0" endSnd="0"/>
              </a:rPr>
              <a:t>https://en.wikipedia.org/wiki/Dendrochronology</a:t>
            </a:r>
          </a:p>
        </p:txBody>
      </p:sp>
      <p:pic>
        <p:nvPicPr>
          <p:cNvPr id="224" name="Picture 6" descr="Picture 6"/>
          <p:cNvPicPr>
            <a:picLocks noChangeAspect="1"/>
          </p:cNvPicPr>
          <p:nvPr/>
        </p:nvPicPr>
        <p:blipFill>
          <a:blip r:embed="rId6">
            <a:extLst/>
          </a:blip>
          <a:stretch>
            <a:fillRect/>
          </a:stretch>
        </p:blipFill>
        <p:spPr>
          <a:xfrm>
            <a:off x="973597" y="777535"/>
            <a:ext cx="2679845" cy="2389459"/>
          </a:xfrm>
          <a:prstGeom prst="rect">
            <a:avLst/>
          </a:prstGeom>
          <a:ln w="12700">
            <a:miter lim="400000"/>
          </a:ln>
        </p:spPr>
      </p:pic>
      <p:pic>
        <p:nvPicPr>
          <p:cNvPr id="225" name="Botanic-Gardens-forweb.jpg" descr="Botanic-Gardens-forweb.jpg"/>
          <p:cNvPicPr>
            <a:picLocks noChangeAspect="1"/>
          </p:cNvPicPr>
          <p:nvPr/>
        </p:nvPicPr>
        <p:blipFill>
          <a:blip r:embed="rId7">
            <a:extLst/>
          </a:blip>
          <a:srcRect l="20331" t="30593" r="20331" b="34139"/>
          <a:stretch>
            <a:fillRect/>
          </a:stretch>
        </p:blipFill>
        <p:spPr>
          <a:xfrm>
            <a:off x="4370704" y="3428443"/>
            <a:ext cx="4610712" cy="2763132"/>
          </a:xfrm>
          <a:prstGeom prst="rect">
            <a:avLst/>
          </a:prstGeom>
          <a:ln w="12700">
            <a:miter lim="400000"/>
          </a:ln>
        </p:spPr>
      </p:pic>
      <p:sp>
        <p:nvSpPr>
          <p:cNvPr id="226" name="Title 1"/>
          <p:cNvSpPr txBox="1"/>
          <p:nvPr>
            <p:ph type="title"/>
          </p:nvPr>
        </p:nvSpPr>
        <p:spPr>
          <a:xfrm>
            <a:off x="453365" y="14557"/>
            <a:ext cx="7886701" cy="1325564"/>
          </a:xfrm>
          <a:prstGeom prst="rect">
            <a:avLst/>
          </a:prstGeom>
        </p:spPr>
        <p:txBody>
          <a:bodyPr/>
          <a:lstStyle>
            <a:lvl1pPr>
              <a:defRPr b="1" sz="3000">
                <a:latin typeface="+mn-lt"/>
                <a:ea typeface="+mn-ea"/>
                <a:cs typeface="+mn-cs"/>
                <a:sym typeface="Courier New"/>
              </a:defRPr>
            </a:lvl1pPr>
          </a:lstStyle>
          <a:p>
            <a:pPr/>
            <a:r>
              <a:t>Layers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itle 1"/>
          <p:cNvSpPr txBox="1"/>
          <p:nvPr>
            <p:ph type="title"/>
          </p:nvPr>
        </p:nvSpPr>
        <p:spPr>
          <a:xfrm>
            <a:off x="541007" y="4819"/>
            <a:ext cx="7886701" cy="1325564"/>
          </a:xfrm>
          <a:prstGeom prst="rect">
            <a:avLst/>
          </a:prstGeom>
        </p:spPr>
        <p:txBody>
          <a:bodyPr/>
          <a:lstStyle>
            <a:lvl1pPr>
              <a:defRPr b="1" sz="3000">
                <a:latin typeface="+mn-lt"/>
                <a:ea typeface="+mn-ea"/>
                <a:cs typeface="+mn-cs"/>
                <a:sym typeface="Courier New"/>
              </a:defRPr>
            </a:lvl1pPr>
          </a:lstStyle>
          <a:p>
            <a:pPr/>
            <a:r>
              <a:t>Molecular Dynamics</a:t>
            </a:r>
          </a:p>
        </p:txBody>
      </p:sp>
      <p:sp>
        <p:nvSpPr>
          <p:cNvPr id="229" name="TextBox 4"/>
          <p:cNvSpPr txBox="1"/>
          <p:nvPr/>
        </p:nvSpPr>
        <p:spPr>
          <a:xfrm>
            <a:off x="755838" y="6169707"/>
            <a:ext cx="8245166" cy="2257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pPr>
            <a:r>
              <a:rPr u="sng">
                <a:solidFill>
                  <a:srgbClr val="0563C1"/>
                </a:solidFill>
                <a:uFill>
                  <a:solidFill>
                    <a:srgbClr val="0563C1"/>
                  </a:solidFill>
                </a:uFill>
                <a:hlinkClick r:id="rId2" invalidUrl="" action="" tgtFrame="" tooltip="" history="1" highlightClick="0" endSnd="0"/>
              </a:rPr>
              <a:t>https://projects.volkamerlab.org/teachopencadd/talktorials/T020_md_analysis.html</a:t>
            </a:r>
            <a:r>
              <a:t> </a:t>
            </a:r>
          </a:p>
        </p:txBody>
      </p:sp>
      <p:pic>
        <p:nvPicPr>
          <p:cNvPr id="230" name="Picture 5" descr="Picture 5"/>
          <p:cNvPicPr>
            <a:picLocks noChangeAspect="1"/>
          </p:cNvPicPr>
          <p:nvPr/>
        </p:nvPicPr>
        <p:blipFill>
          <a:blip r:embed="rId3">
            <a:extLst/>
          </a:blip>
          <a:stretch>
            <a:fillRect/>
          </a:stretch>
        </p:blipFill>
        <p:spPr>
          <a:xfrm>
            <a:off x="149389" y="1144672"/>
            <a:ext cx="6684877" cy="4927955"/>
          </a:xfrm>
          <a:prstGeom prst="rect">
            <a:avLst/>
          </a:prstGeom>
          <a:ln w="12700">
            <a:miter lim="400000"/>
          </a:ln>
        </p:spPr>
      </p:pic>
      <p:pic>
        <p:nvPicPr>
          <p:cNvPr id="231" name="chance and choice1.jpg" descr="chance and choice1.jpg"/>
          <p:cNvPicPr>
            <a:picLocks noChangeAspect="1"/>
          </p:cNvPicPr>
          <p:nvPr/>
        </p:nvPicPr>
        <p:blipFill>
          <a:blip r:embed="rId4">
            <a:extLst/>
          </a:blip>
          <a:srcRect l="65574" t="21260" r="16264" b="21260"/>
          <a:stretch>
            <a:fillRect/>
          </a:stretch>
        </p:blipFill>
        <p:spPr>
          <a:xfrm>
            <a:off x="6862981" y="1457920"/>
            <a:ext cx="1265200" cy="3941971"/>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itle 1"/>
          <p:cNvSpPr txBox="1"/>
          <p:nvPr>
            <p:ph type="title"/>
          </p:nvPr>
        </p:nvSpPr>
        <p:spPr>
          <a:xfrm>
            <a:off x="757237" y="293992"/>
            <a:ext cx="7886701" cy="2363484"/>
          </a:xfrm>
          <a:prstGeom prst="rect">
            <a:avLst/>
          </a:prstGeom>
        </p:spPr>
        <p:txBody>
          <a:bodyPr/>
          <a:lstStyle/>
          <a:p>
            <a:pPr defTabSz="813816">
              <a:defRPr sz="3471"/>
            </a:pPr>
            <a:r>
              <a:rPr b="1" sz="2670">
                <a:latin typeface="+mn-lt"/>
                <a:ea typeface="+mn-ea"/>
                <a:cs typeface="+mn-cs"/>
                <a:sym typeface="Courier New"/>
              </a:rPr>
              <a:t>Algorithm</a:t>
            </a:r>
            <a:r>
              <a:rPr b="1" sz="2670">
                <a:solidFill>
                  <a:srgbClr val="795E26"/>
                </a:solidFill>
                <a:latin typeface="+mn-lt"/>
                <a:ea typeface="+mn-ea"/>
                <a:cs typeface="+mn-cs"/>
                <a:sym typeface="Courier New"/>
              </a:rPr>
              <a:t> </a:t>
            </a:r>
            <a:br>
              <a:rPr>
                <a:solidFill>
                  <a:srgbClr val="795E26"/>
                </a:solidFill>
                <a:latin typeface="Menlo Regular"/>
                <a:ea typeface="Menlo Regular"/>
                <a:cs typeface="Menlo Regular"/>
                <a:sym typeface="Menlo Regular"/>
              </a:rPr>
            </a:br>
            <a:endParaRPr>
              <a:solidFill>
                <a:srgbClr val="795E26"/>
              </a:solidFill>
              <a:latin typeface="Menlo Regular"/>
              <a:ea typeface="Menlo Regular"/>
              <a:cs typeface="Menlo Regular"/>
              <a:sym typeface="Menlo Regular"/>
            </a:endParaRPr>
          </a:p>
          <a:p>
            <a:pPr defTabSz="813816">
              <a:defRPr sz="3471"/>
            </a:pPr>
            <a:r>
              <a:rPr sz="1157">
                <a:solidFill>
                  <a:srgbClr val="795E26"/>
                </a:solidFill>
                <a:latin typeface="Menlo Regular"/>
                <a:ea typeface="Menlo Regular"/>
                <a:cs typeface="Menlo Regular"/>
                <a:sym typeface="Menlo Regular"/>
              </a:rPr>
              <a:t>print</a:t>
            </a:r>
            <a:r>
              <a:rPr sz="1157">
                <a:solidFill>
                  <a:srgbClr val="3B3B3B"/>
                </a:solidFill>
                <a:latin typeface="Menlo Regular"/>
                <a:ea typeface="Menlo Regular"/>
                <a:cs typeface="Menlo Regular"/>
                <a:sym typeface="Menlo Regular"/>
              </a:rPr>
              <a:t>(</a:t>
            </a:r>
            <a:r>
              <a:rPr sz="1157">
                <a:solidFill>
                  <a:srgbClr val="A31515"/>
                </a:solidFill>
                <a:latin typeface="Menlo Regular"/>
                <a:ea typeface="Menlo Regular"/>
                <a:cs typeface="Menlo Regular"/>
                <a:sym typeface="Menlo Regular"/>
              </a:rPr>
              <a:t>"Rules:"</a:t>
            </a:r>
            <a:r>
              <a:rPr sz="1157">
                <a:solidFill>
                  <a:srgbClr val="3B3B3B"/>
                </a:solidFill>
                <a:latin typeface="Menlo Regular"/>
                <a:ea typeface="Menlo Regular"/>
                <a:cs typeface="Menlo Regular"/>
                <a:sym typeface="Menlo Regular"/>
              </a:rPr>
              <a:t>)</a:t>
            </a:r>
            <a:br>
              <a:rPr sz="1157">
                <a:solidFill>
                  <a:srgbClr val="3B3B3B"/>
                </a:solidFill>
                <a:latin typeface="Menlo Regular"/>
                <a:ea typeface="Menlo Regular"/>
                <a:cs typeface="Menlo Regular"/>
                <a:sym typeface="Menlo Regular"/>
              </a:rPr>
            </a:br>
            <a:r>
              <a:rPr sz="1157">
                <a:solidFill>
                  <a:srgbClr val="795E26"/>
                </a:solidFill>
                <a:latin typeface="Menlo Regular"/>
                <a:ea typeface="Menlo Regular"/>
                <a:cs typeface="Menlo Regular"/>
                <a:sym typeface="Menlo Regular"/>
              </a:rPr>
              <a:t>print</a:t>
            </a:r>
            <a:r>
              <a:rPr sz="1157">
                <a:solidFill>
                  <a:srgbClr val="3B3B3B"/>
                </a:solidFill>
                <a:latin typeface="Menlo Regular"/>
                <a:ea typeface="Menlo Regular"/>
                <a:cs typeface="Menlo Regular"/>
                <a:sym typeface="Menlo Regular"/>
              </a:rPr>
              <a:t>(</a:t>
            </a:r>
            <a:r>
              <a:rPr sz="1157">
                <a:solidFill>
                  <a:srgbClr val="A31515"/>
                </a:solidFill>
                <a:latin typeface="Menlo Regular"/>
                <a:ea typeface="Menlo Regular"/>
                <a:cs typeface="Menlo Regular"/>
                <a:sym typeface="Menlo Regular"/>
              </a:rPr>
              <a:t>"- If the number is even, divide by 2"</a:t>
            </a:r>
            <a:r>
              <a:rPr sz="1157">
                <a:solidFill>
                  <a:srgbClr val="3B3B3B"/>
                </a:solidFill>
                <a:latin typeface="Menlo Regular"/>
                <a:ea typeface="Menlo Regular"/>
                <a:cs typeface="Menlo Regular"/>
                <a:sym typeface="Menlo Regular"/>
              </a:rPr>
              <a:t>)</a:t>
            </a:r>
            <a:br>
              <a:rPr sz="1157">
                <a:solidFill>
                  <a:srgbClr val="3B3B3B"/>
                </a:solidFill>
                <a:latin typeface="Menlo Regular"/>
                <a:ea typeface="Menlo Regular"/>
                <a:cs typeface="Menlo Regular"/>
                <a:sym typeface="Menlo Regular"/>
              </a:rPr>
            </a:br>
            <a:r>
              <a:rPr sz="1157">
                <a:solidFill>
                  <a:srgbClr val="795E26"/>
                </a:solidFill>
                <a:latin typeface="Menlo Regular"/>
                <a:ea typeface="Menlo Regular"/>
                <a:cs typeface="Menlo Regular"/>
                <a:sym typeface="Menlo Regular"/>
              </a:rPr>
              <a:t>print</a:t>
            </a:r>
            <a:r>
              <a:rPr sz="1157">
                <a:solidFill>
                  <a:srgbClr val="3B3B3B"/>
                </a:solidFill>
                <a:latin typeface="Menlo Regular"/>
                <a:ea typeface="Menlo Regular"/>
                <a:cs typeface="Menlo Regular"/>
                <a:sym typeface="Menlo Regular"/>
              </a:rPr>
              <a:t>(</a:t>
            </a:r>
            <a:r>
              <a:rPr sz="1157">
                <a:solidFill>
                  <a:srgbClr val="A31515"/>
                </a:solidFill>
                <a:latin typeface="Menlo Regular"/>
                <a:ea typeface="Menlo Regular"/>
                <a:cs typeface="Menlo Regular"/>
                <a:sym typeface="Menlo Regular"/>
              </a:rPr>
              <a:t>"- If the number is odd, multiply by 3 and add 1"</a:t>
            </a:r>
            <a:r>
              <a:rPr sz="1157">
                <a:solidFill>
                  <a:srgbClr val="3B3B3B"/>
                </a:solidFill>
                <a:latin typeface="Menlo Regular"/>
                <a:ea typeface="Menlo Regular"/>
                <a:cs typeface="Menlo Regular"/>
                <a:sym typeface="Menlo Regular"/>
              </a:rPr>
              <a:t>)</a:t>
            </a:r>
            <a:br>
              <a:rPr sz="1157">
                <a:solidFill>
                  <a:srgbClr val="3B3B3B"/>
                </a:solidFill>
                <a:latin typeface="Menlo Regular"/>
                <a:ea typeface="Menlo Regular"/>
                <a:cs typeface="Menlo Regular"/>
                <a:sym typeface="Menlo Regular"/>
              </a:rPr>
            </a:br>
            <a:r>
              <a:rPr sz="1157">
                <a:solidFill>
                  <a:srgbClr val="795E26"/>
                </a:solidFill>
                <a:latin typeface="Menlo Regular"/>
                <a:ea typeface="Menlo Regular"/>
                <a:cs typeface="Menlo Regular"/>
                <a:sym typeface="Menlo Regular"/>
              </a:rPr>
              <a:t>print</a:t>
            </a:r>
            <a:r>
              <a:rPr sz="1157">
                <a:solidFill>
                  <a:srgbClr val="3B3B3B"/>
                </a:solidFill>
                <a:latin typeface="Menlo Regular"/>
                <a:ea typeface="Menlo Regular"/>
                <a:cs typeface="Menlo Regular"/>
                <a:sym typeface="Menlo Regular"/>
              </a:rPr>
              <a:t>(</a:t>
            </a:r>
            <a:r>
              <a:rPr sz="1157">
                <a:solidFill>
                  <a:srgbClr val="A31515"/>
                </a:solidFill>
                <a:latin typeface="Menlo Regular"/>
                <a:ea typeface="Menlo Regular"/>
                <a:cs typeface="Menlo Regular"/>
                <a:sym typeface="Menlo Regular"/>
              </a:rPr>
              <a:t>"- Keep going until you reach 1"</a:t>
            </a:r>
            <a:r>
              <a:rPr sz="1157">
                <a:solidFill>
                  <a:srgbClr val="3B3B3B"/>
                </a:solidFill>
                <a:latin typeface="Menlo Regular"/>
                <a:ea typeface="Menlo Regular"/>
                <a:cs typeface="Menlo Regular"/>
                <a:sym typeface="Menlo Regular"/>
              </a:rPr>
              <a:t>)</a:t>
            </a:r>
            <a:br>
              <a:rPr sz="1157">
                <a:solidFill>
                  <a:srgbClr val="3B3B3B"/>
                </a:solidFill>
                <a:latin typeface="Menlo Regular"/>
                <a:ea typeface="Menlo Regular"/>
                <a:cs typeface="Menlo Regular"/>
                <a:sym typeface="Menlo Regular"/>
              </a:rPr>
            </a:br>
            <a:r>
              <a:rPr sz="1157">
                <a:solidFill>
                  <a:srgbClr val="795E26"/>
                </a:solidFill>
                <a:latin typeface="Menlo Regular"/>
                <a:ea typeface="Menlo Regular"/>
                <a:cs typeface="Menlo Regular"/>
                <a:sym typeface="Menlo Regular"/>
              </a:rPr>
              <a:t>print</a:t>
            </a:r>
            <a:r>
              <a:rPr sz="1157">
                <a:solidFill>
                  <a:srgbClr val="3B3B3B"/>
                </a:solidFill>
                <a:latin typeface="Menlo Regular"/>
                <a:ea typeface="Menlo Regular"/>
                <a:cs typeface="Menlo Regular"/>
                <a:sym typeface="Menlo Regular"/>
              </a:rPr>
              <a:t>(</a:t>
            </a:r>
            <a:r>
              <a:rPr sz="1157">
                <a:solidFill>
                  <a:srgbClr val="A31515"/>
                </a:solidFill>
                <a:latin typeface="Menlo Regular"/>
                <a:ea typeface="Menlo Regular"/>
                <a:cs typeface="Menlo Regular"/>
                <a:sym typeface="Menlo Regular"/>
              </a:rPr>
              <a:t>"- Then pick a new number or stop"</a:t>
            </a:r>
            <a:r>
              <a:rPr sz="1157">
                <a:solidFill>
                  <a:srgbClr val="3B3B3B"/>
                </a:solidFill>
                <a:latin typeface="Menlo Regular"/>
                <a:ea typeface="Menlo Regular"/>
                <a:cs typeface="Menlo Regular"/>
                <a:sym typeface="Menlo Regular"/>
              </a:rPr>
              <a:t>)</a:t>
            </a:r>
            <a:br>
              <a:rPr sz="1157">
                <a:solidFill>
                  <a:srgbClr val="3B3B3B"/>
                </a:solidFill>
                <a:latin typeface="Menlo Regular"/>
                <a:ea typeface="Menlo Regular"/>
                <a:cs typeface="Menlo Regular"/>
                <a:sym typeface="Menlo Regular"/>
              </a:rPr>
            </a:br>
            <a:r>
              <a:rPr sz="1157">
                <a:solidFill>
                  <a:srgbClr val="795E26"/>
                </a:solidFill>
                <a:latin typeface="Menlo Regular"/>
                <a:ea typeface="Menlo Regular"/>
                <a:cs typeface="Menlo Regular"/>
                <a:sym typeface="Menlo Regular"/>
              </a:rPr>
              <a:t>print</a:t>
            </a:r>
            <a:r>
              <a:rPr sz="1157">
                <a:solidFill>
                  <a:srgbClr val="3B3B3B"/>
                </a:solidFill>
                <a:latin typeface="Menlo Regular"/>
                <a:ea typeface="Menlo Regular"/>
                <a:cs typeface="Menlo Regular"/>
                <a:sym typeface="Menlo Regular"/>
              </a:rPr>
              <a:t>(</a:t>
            </a:r>
            <a:r>
              <a:rPr sz="1157">
                <a:solidFill>
                  <a:srgbClr val="A31515"/>
                </a:solidFill>
                <a:latin typeface="Menlo Regular"/>
                <a:ea typeface="Menlo Regular"/>
                <a:cs typeface="Menlo Regular"/>
                <a:sym typeface="Menlo Regular"/>
              </a:rPr>
              <a:t>"- Range: 1 to 100"</a:t>
            </a:r>
            <a:r>
              <a:rPr sz="1157">
                <a:solidFill>
                  <a:srgbClr val="3B3B3B"/>
                </a:solidFill>
                <a:latin typeface="Menlo Regular"/>
                <a:ea typeface="Menlo Regular"/>
                <a:cs typeface="Menlo Regular"/>
                <a:sym typeface="Menlo Regular"/>
              </a:rPr>
              <a:t>)</a:t>
            </a:r>
            <a:br>
              <a:rPr sz="1157">
                <a:solidFill>
                  <a:srgbClr val="3B3B3B"/>
                </a:solidFill>
                <a:latin typeface="Menlo Regular"/>
                <a:ea typeface="Menlo Regular"/>
                <a:cs typeface="Menlo Regular"/>
                <a:sym typeface="Menlo Regular"/>
              </a:rPr>
            </a:br>
            <a:r>
              <a:rPr sz="1157">
                <a:solidFill>
                  <a:srgbClr val="795E26"/>
                </a:solidFill>
                <a:latin typeface="Menlo Regular"/>
                <a:ea typeface="Menlo Regular"/>
                <a:cs typeface="Menlo Regular"/>
                <a:sym typeface="Menlo Regular"/>
              </a:rPr>
              <a:t>print</a:t>
            </a:r>
            <a:r>
              <a:rPr sz="1157">
                <a:solidFill>
                  <a:srgbClr val="3B3B3B"/>
                </a:solidFill>
                <a:latin typeface="Menlo Regular"/>
                <a:ea typeface="Menlo Regular"/>
                <a:cs typeface="Menlo Regular"/>
                <a:sym typeface="Menlo Regular"/>
              </a:rPr>
              <a:t>()</a:t>
            </a:r>
            <a:br>
              <a:rPr sz="1424">
                <a:solidFill>
                  <a:srgbClr val="3B3B3B"/>
                </a:solidFill>
                <a:latin typeface="Menlo Regular"/>
                <a:ea typeface="Menlo Regular"/>
                <a:cs typeface="Menlo Regular"/>
                <a:sym typeface="Menlo Regular"/>
              </a:rPr>
            </a:br>
          </a:p>
        </p:txBody>
      </p:sp>
      <p:pic>
        <p:nvPicPr>
          <p:cNvPr id="234" name="Picture 5" descr="Picture 5"/>
          <p:cNvPicPr>
            <a:picLocks noChangeAspect="1"/>
          </p:cNvPicPr>
          <p:nvPr/>
        </p:nvPicPr>
        <p:blipFill>
          <a:blip r:embed="rId2">
            <a:extLst/>
          </a:blip>
          <a:stretch>
            <a:fillRect/>
          </a:stretch>
        </p:blipFill>
        <p:spPr>
          <a:xfrm>
            <a:off x="1181724" y="2546662"/>
            <a:ext cx="7223566" cy="395891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Screenshot 2025-08-15 at 12.41.20.png" descr="Screenshot 2025-08-15 at 12.41.20.png"/>
          <p:cNvPicPr>
            <a:picLocks noChangeAspect="1"/>
          </p:cNvPicPr>
          <p:nvPr/>
        </p:nvPicPr>
        <p:blipFill>
          <a:blip r:embed="rId2">
            <a:extLst/>
          </a:blip>
          <a:stretch>
            <a:fillRect/>
          </a:stretch>
        </p:blipFill>
        <p:spPr>
          <a:xfrm>
            <a:off x="-156644" y="756992"/>
            <a:ext cx="9457288" cy="5344016"/>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Conversation with ChatGPT"/>
          <p:cNvSpPr txBox="1"/>
          <p:nvPr>
            <p:ph type="body" idx="21"/>
          </p:nvPr>
        </p:nvSpPr>
        <p:spPr>
          <a:xfrm>
            <a:off x="140383" y="491817"/>
            <a:ext cx="4483736" cy="426973"/>
          </a:xfrm>
          <a:prstGeom prst="rect">
            <a:avLst/>
          </a:prstGeom>
          <a:extLst>
            <a:ext uri="{C572A759-6A51-4108-AA02-DFA0A04FC94B}">
              <ma14:wrappingTextBoxFlag xmlns:ma14="http://schemas.microsoft.com/office/mac/drawingml/2011/main" val="1"/>
            </a:ext>
          </a:extLst>
        </p:spPr>
        <p:txBody>
          <a:bodyPr/>
          <a:lstStyle>
            <a:lvl1pPr defTabSz="260032">
              <a:defRPr sz="2331">
                <a:latin typeface="+mn-lt"/>
                <a:ea typeface="+mn-ea"/>
                <a:cs typeface="+mn-cs"/>
                <a:sym typeface="Courier New"/>
              </a:defRPr>
            </a:lvl1pPr>
          </a:lstStyle>
          <a:p>
            <a:pPr/>
            <a:r>
              <a:t>Conversation with ChatGPT </a:t>
            </a:r>
          </a:p>
        </p:txBody>
      </p:sp>
      <p:pic>
        <p:nvPicPr>
          <p:cNvPr id="239" name="white and black.jpeg" descr="white and black.jpeg"/>
          <p:cNvPicPr>
            <a:picLocks noChangeAspect="1"/>
          </p:cNvPicPr>
          <p:nvPr/>
        </p:nvPicPr>
        <p:blipFill>
          <a:blip r:embed="rId2">
            <a:extLst/>
          </a:blip>
          <a:stretch>
            <a:fillRect/>
          </a:stretch>
        </p:blipFill>
        <p:spPr>
          <a:xfrm>
            <a:off x="83484" y="1187132"/>
            <a:ext cx="4483736" cy="4483736"/>
          </a:xfrm>
          <a:prstGeom prst="rect">
            <a:avLst/>
          </a:prstGeom>
          <a:ln w="12700">
            <a:miter lim="400000"/>
          </a:ln>
        </p:spPr>
      </p:pic>
      <p:sp>
        <p:nvSpPr>
          <p:cNvPr id="240" name="Kirsten : May I show you a picture of an artwork and ask you to respond to it ?…"/>
          <p:cNvSpPr txBox="1"/>
          <p:nvPr/>
        </p:nvSpPr>
        <p:spPr>
          <a:xfrm>
            <a:off x="4835121" y="1026526"/>
            <a:ext cx="4062070" cy="5130420"/>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p>
            <a:pPr defTabSz="228600">
              <a:defRPr b="1" i="1">
                <a:latin typeface="Times Roman"/>
                <a:ea typeface="Times Roman"/>
                <a:cs typeface="Times Roman"/>
                <a:sym typeface="Times Roman"/>
              </a:defRPr>
            </a:pPr>
            <a:r>
              <a:t>Kirsten : May I show you a picture of an artwork and ask you to respond to it ?</a:t>
            </a:r>
          </a:p>
          <a:p>
            <a:pPr defTabSz="228600">
              <a:spcBef>
                <a:spcPts val="1000"/>
              </a:spcBef>
              <a:defRPr b="1">
                <a:latin typeface="Times Roman"/>
                <a:ea typeface="Times Roman"/>
                <a:cs typeface="Times Roman"/>
                <a:sym typeface="Times Roman"/>
              </a:defRPr>
            </a:pPr>
            <a:r>
              <a:t>ChatGPT said:</a:t>
            </a:r>
          </a:p>
          <a:p>
            <a:pPr defTabSz="228600">
              <a:spcBef>
                <a:spcPts val="600"/>
              </a:spcBef>
              <a:defRPr b="1">
                <a:latin typeface="Times Roman"/>
                <a:ea typeface="Times Roman"/>
                <a:cs typeface="Times Roman"/>
                <a:sym typeface="Times Roman"/>
              </a:defRPr>
            </a:pPr>
            <a:r>
              <a:t>Absolutely — please go ahead and upload the image of the artwork. Once I’ve seen it, feel free to ask your question or let me know how you'd like me to respond (e.g., interpretation, critique, title suggestion, etc.).</a:t>
            </a:r>
          </a:p>
          <a:p>
            <a:pPr defTabSz="228600">
              <a:defRPr b="1">
                <a:solidFill>
                  <a:srgbClr val="000000">
                    <a:alpha val="84705"/>
                  </a:srgbClr>
                </a:solidFill>
                <a:latin typeface="+mn-lt"/>
                <a:ea typeface="+mn-ea"/>
                <a:cs typeface="+mn-cs"/>
                <a:sym typeface="Courier New"/>
              </a:defRPr>
            </a:pPr>
            <a:endParaRPr>
              <a:solidFill>
                <a:srgbClr val="000000"/>
              </a:solidFill>
              <a:latin typeface="Times Roman"/>
              <a:ea typeface="Times Roman"/>
              <a:cs typeface="Times Roman"/>
              <a:sym typeface="Times Roman"/>
            </a:endParaRPr>
          </a:p>
          <a:p>
            <a:pPr defTabSz="228600">
              <a:defRPr b="1" i="1">
                <a:latin typeface="Times Roman"/>
                <a:ea typeface="Times Roman"/>
                <a:cs typeface="Times Roman"/>
                <a:sym typeface="Times Roman"/>
              </a:defRPr>
            </a:pPr>
            <a:r>
              <a:t>Kirsten : interpretation please</a:t>
            </a:r>
          </a:p>
          <a:p>
            <a:pPr defTabSz="228600">
              <a:defRPr b="1">
                <a:latin typeface="Times Roman"/>
                <a:ea typeface="Times Roman"/>
                <a:cs typeface="Times Roman"/>
                <a:sym typeface="Times Roman"/>
              </a:defRPr>
            </a:pPr>
          </a:p>
          <a:p>
            <a:pPr defTabSz="228600">
              <a:spcBef>
                <a:spcPts val="1000"/>
              </a:spcBef>
              <a:defRPr b="1">
                <a:latin typeface="Times Roman"/>
                <a:ea typeface="Times Roman"/>
                <a:cs typeface="Times Roman"/>
                <a:sym typeface="Times Roman"/>
              </a:defRPr>
            </a:pPr>
            <a:r>
              <a:t>ChatGPT said:</a:t>
            </a:r>
          </a:p>
          <a:p>
            <a:pPr defTabSz="228600">
              <a:spcBef>
                <a:spcPts val="600"/>
              </a:spcBef>
              <a:defRPr b="1">
                <a:latin typeface="Times Roman"/>
                <a:ea typeface="Times Roman"/>
                <a:cs typeface="Times Roman"/>
                <a:sym typeface="Times Roman"/>
              </a:defRPr>
            </a:pPr>
            <a:r>
              <a:t>Thank you for sharing the image — it’s a striking piece.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white and black.jpeg" descr="white and black.jpeg"/>
          <p:cNvPicPr>
            <a:picLocks noChangeAspect="1"/>
          </p:cNvPicPr>
          <p:nvPr/>
        </p:nvPicPr>
        <p:blipFill>
          <a:blip r:embed="rId2">
            <a:extLst/>
          </a:blip>
          <a:stretch>
            <a:fillRect/>
          </a:stretch>
        </p:blipFill>
        <p:spPr>
          <a:xfrm>
            <a:off x="239293" y="1269092"/>
            <a:ext cx="4319815" cy="4319816"/>
          </a:xfrm>
          <a:prstGeom prst="rect">
            <a:avLst/>
          </a:prstGeom>
          <a:ln w="12700">
            <a:miter lim="400000"/>
          </a:ln>
        </p:spPr>
      </p:pic>
      <p:sp>
        <p:nvSpPr>
          <p:cNvPr id="243" name="ChatGPT said: Here's a layered interpretation, moving from the visual and formal to the conceptual:…"/>
          <p:cNvSpPr txBox="1"/>
          <p:nvPr/>
        </p:nvSpPr>
        <p:spPr>
          <a:xfrm>
            <a:off x="4689051" y="1220446"/>
            <a:ext cx="4240779" cy="5225606"/>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p>
            <a:pPr defTabSz="228600">
              <a:spcBef>
                <a:spcPts val="1000"/>
              </a:spcBef>
              <a:defRPr b="1" sz="1400">
                <a:latin typeface="Times Roman"/>
                <a:ea typeface="Times Roman"/>
                <a:cs typeface="Times Roman"/>
                <a:sym typeface="Times Roman"/>
              </a:defRPr>
            </a:pPr>
            <a:r>
              <a:t>ChatGPT said: Here's a layered interpretation, moving from the visual and formal to the conceptual:</a:t>
            </a:r>
          </a:p>
          <a:p>
            <a:pPr defTabSz="228600">
              <a:defRPr b="1" sz="1400">
                <a:solidFill>
                  <a:srgbClr val="808080"/>
                </a:solidFill>
                <a:latin typeface="Times Roman"/>
                <a:ea typeface="Times Roman"/>
                <a:cs typeface="Times Roman"/>
                <a:sym typeface="Times Roman"/>
              </a:defRPr>
            </a:pPr>
          </a:p>
          <a:p>
            <a:pPr defTabSz="228600">
              <a:spcBef>
                <a:spcPts val="700"/>
              </a:spcBef>
              <a:defRPr b="1" sz="1400">
                <a:latin typeface="Times Roman"/>
                <a:ea typeface="Times Roman"/>
                <a:cs typeface="Times Roman"/>
                <a:sym typeface="Times Roman"/>
              </a:defRPr>
            </a:pPr>
            <a:r>
              <a:t>1. Visual/Formal Analysis</a:t>
            </a:r>
          </a:p>
          <a:p>
            <a:pPr marL="289111" indent="-149411" defTabSz="228600">
              <a:spcBef>
                <a:spcPts val="600"/>
              </a:spcBef>
              <a:buSzPct val="123000"/>
              <a:buFont typeface="Times Roman"/>
              <a:buChar char="•"/>
              <a:defRPr b="1" sz="1400">
                <a:latin typeface="Times Roman"/>
                <a:ea typeface="Times Roman"/>
                <a:cs typeface="Times Roman"/>
                <a:sym typeface="Times Roman"/>
              </a:defRPr>
            </a:pPr>
            <a:r>
              <a:t>Line and Movement</a:t>
            </a:r>
            <a:r>
              <a:t>: The tightly packed, undulating white lines create a powerful sense of vibration and movement, </a:t>
            </a:r>
            <a:r>
              <a:rPr>
                <a:solidFill>
                  <a:srgbClr val="EE220C"/>
                </a:solidFill>
              </a:rPr>
              <a:t>as though the image is </a:t>
            </a:r>
            <a:r>
              <a:rPr i="1">
                <a:solidFill>
                  <a:srgbClr val="EE220C"/>
                </a:solidFill>
              </a:rPr>
              <a:t>pulsing</a:t>
            </a:r>
            <a:r>
              <a:rPr>
                <a:solidFill>
                  <a:srgbClr val="EE220C"/>
                </a:solidFill>
              </a:rPr>
              <a:t> or </a:t>
            </a:r>
            <a:r>
              <a:rPr i="1">
                <a:solidFill>
                  <a:srgbClr val="EE220C"/>
                </a:solidFill>
              </a:rPr>
              <a:t>breathing</a:t>
            </a:r>
            <a:r>
              <a:rPr>
                <a:solidFill>
                  <a:srgbClr val="EE220C"/>
                </a:solidFill>
              </a:rPr>
              <a:t>.</a:t>
            </a:r>
            <a:r>
              <a:t> The visual rhythm shifts as you move across the circle, with areas of turbulence and calm, suggesting a dynamic inner life.</a:t>
            </a:r>
          </a:p>
          <a:p>
            <a:pPr marL="289111" indent="-149411" defTabSz="228600">
              <a:spcBef>
                <a:spcPts val="600"/>
              </a:spcBef>
              <a:buSzPct val="123000"/>
              <a:buFont typeface="Times Roman"/>
              <a:buChar char="•"/>
              <a:defRPr b="1" sz="1400">
                <a:latin typeface="Times Roman"/>
                <a:ea typeface="Times Roman"/>
                <a:cs typeface="Times Roman"/>
                <a:sym typeface="Times Roman"/>
              </a:defRPr>
            </a:pPr>
            <a:r>
              <a:t>Structure and Disruption</a:t>
            </a:r>
            <a:r>
              <a:t>: At first glance, the lines appear evenly spaced, but closer inspection reveals purposeful distortions — zigzags, bends, and convergences. </a:t>
            </a:r>
            <a:r>
              <a:rPr>
                <a:solidFill>
                  <a:srgbClr val="EE220C"/>
                </a:solidFill>
              </a:rPr>
              <a:t>These disruptions interrupt any sense of symmetry </a:t>
            </a:r>
            <a:r>
              <a:t>and push the viewer to look closer, to seek the underlying pattern — if there is one.</a:t>
            </a:r>
          </a:p>
          <a:p>
            <a:pPr marL="289111" indent="-149411" defTabSz="228600">
              <a:spcBef>
                <a:spcPts val="600"/>
              </a:spcBef>
              <a:buSzPct val="123000"/>
              <a:buFont typeface="Times Roman"/>
              <a:buChar char="•"/>
              <a:defRPr b="1" sz="1400">
                <a:latin typeface="Times Roman"/>
                <a:ea typeface="Times Roman"/>
                <a:cs typeface="Times Roman"/>
                <a:sym typeface="Times Roman"/>
              </a:defRPr>
            </a:pPr>
            <a:r>
              <a:t>Circular Form</a:t>
            </a:r>
            <a:r>
              <a:t>: </a:t>
            </a:r>
            <a:r>
              <a:rPr>
                <a:solidFill>
                  <a:srgbClr val="EE220C"/>
                </a:solidFill>
              </a:rPr>
              <a:t>The circle often symbolizes unity, wholeness, or the cosmos. In this case, it could be read as a </a:t>
            </a:r>
            <a:r>
              <a:rPr i="1">
                <a:solidFill>
                  <a:srgbClr val="EE220C"/>
                </a:solidFill>
              </a:rPr>
              <a:t>bounded field of energy</a:t>
            </a:r>
            <a:r>
              <a:rPr>
                <a:solidFill>
                  <a:srgbClr val="EE220C"/>
                </a:solidFill>
              </a:rPr>
              <a:t>, a closed system undergoing complex internal transformations.</a:t>
            </a:r>
          </a:p>
        </p:txBody>
      </p:sp>
      <p:sp>
        <p:nvSpPr>
          <p:cNvPr id="244" name="Conversation with ChatGPT"/>
          <p:cNvSpPr txBox="1"/>
          <p:nvPr/>
        </p:nvSpPr>
        <p:spPr>
          <a:xfrm>
            <a:off x="140383" y="491817"/>
            <a:ext cx="4483736" cy="426973"/>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260032">
              <a:defRPr b="1" sz="2331">
                <a:latin typeface="+mn-lt"/>
                <a:ea typeface="+mn-ea"/>
                <a:cs typeface="+mn-cs"/>
                <a:sym typeface="Courier New"/>
              </a:defRPr>
            </a:lvl1pPr>
          </a:lstStyle>
          <a:p>
            <a:pPr/>
            <a:r>
              <a:t>Conversation with ChatGPT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white and black.jpeg" descr="white and black.jpeg"/>
          <p:cNvPicPr>
            <a:picLocks noChangeAspect="1"/>
          </p:cNvPicPr>
          <p:nvPr/>
        </p:nvPicPr>
        <p:blipFill>
          <a:blip r:embed="rId2">
            <a:extLst/>
          </a:blip>
          <a:stretch>
            <a:fillRect/>
          </a:stretch>
        </p:blipFill>
        <p:spPr>
          <a:xfrm>
            <a:off x="239293" y="1269092"/>
            <a:ext cx="4319815" cy="4319816"/>
          </a:xfrm>
          <a:prstGeom prst="rect">
            <a:avLst/>
          </a:prstGeom>
          <a:ln w="12700">
            <a:miter lim="400000"/>
          </a:ln>
        </p:spPr>
      </p:pic>
      <p:sp>
        <p:nvSpPr>
          <p:cNvPr id="247" name="2. Emotional/Tonal Reading…"/>
          <p:cNvSpPr txBox="1"/>
          <p:nvPr/>
        </p:nvSpPr>
        <p:spPr>
          <a:xfrm>
            <a:off x="4848696" y="1248521"/>
            <a:ext cx="3869395" cy="4216147"/>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p>
            <a:pPr defTabSz="228600">
              <a:spcBef>
                <a:spcPts val="700"/>
              </a:spcBef>
              <a:defRPr b="1" sz="1600">
                <a:latin typeface="Times Roman"/>
                <a:ea typeface="Times Roman"/>
                <a:cs typeface="Times Roman"/>
                <a:sym typeface="Times Roman"/>
              </a:defRPr>
            </a:pPr>
            <a:r>
              <a:t>2. Emotional/Tonal Reading</a:t>
            </a:r>
          </a:p>
          <a:p>
            <a:pPr marL="289111" indent="-149411" defTabSz="228600">
              <a:spcBef>
                <a:spcPts val="600"/>
              </a:spcBef>
              <a:buSzPct val="123000"/>
              <a:buFont typeface="Times Roman"/>
              <a:buChar char="•"/>
              <a:defRPr b="1" sz="1600">
                <a:latin typeface="Times Roman"/>
                <a:ea typeface="Times Roman"/>
                <a:cs typeface="Times Roman"/>
                <a:sym typeface="Times Roman"/>
              </a:defRPr>
            </a:pPr>
            <a:r>
              <a:t>There’s an almost hypnotic quality to the piece — it invites prolonged contemplation but resists easy resolution.</a:t>
            </a:r>
          </a:p>
          <a:p>
            <a:pPr marL="289111" indent="-149411" defTabSz="228600">
              <a:spcBef>
                <a:spcPts val="600"/>
              </a:spcBef>
              <a:buSzPct val="123000"/>
              <a:buFont typeface="Times Roman"/>
              <a:buChar char="•"/>
              <a:defRPr b="1" sz="1600">
                <a:latin typeface="Times Roman"/>
                <a:ea typeface="Times Roman"/>
                <a:cs typeface="Times Roman"/>
                <a:sym typeface="Times Roman"/>
              </a:defRPr>
            </a:pPr>
            <a:r>
              <a:t>The interplay between </a:t>
            </a:r>
            <a:r>
              <a:rPr>
                <a:solidFill>
                  <a:srgbClr val="EE220C"/>
                </a:solidFill>
              </a:rPr>
              <a:t>order and chaos</a:t>
            </a:r>
            <a:r>
              <a:t> creates emotional tension: </a:t>
            </a:r>
            <a:r>
              <a:rPr>
                <a:solidFill>
                  <a:srgbClr val="EE220C"/>
                </a:solidFill>
              </a:rPr>
              <a:t>the comfort of repetition</a:t>
            </a:r>
            <a:r>
              <a:t> is constantly unsettled by unexpected deviations.</a:t>
            </a:r>
          </a:p>
          <a:p>
            <a:pPr marL="289111" indent="-149411" defTabSz="228600">
              <a:spcBef>
                <a:spcPts val="600"/>
              </a:spcBef>
              <a:buSzPct val="123000"/>
              <a:buFont typeface="Times Roman"/>
              <a:buChar char="•"/>
              <a:defRPr b="1" sz="1600">
                <a:latin typeface="Times Roman"/>
                <a:ea typeface="Times Roman"/>
                <a:cs typeface="Times Roman"/>
                <a:sym typeface="Times Roman"/>
              </a:defRPr>
            </a:pPr>
            <a:r>
              <a:t>This tension might evoke a sense of instability or flux, as though the image is a snapshot of something that’s </a:t>
            </a:r>
            <a:r>
              <a:rPr>
                <a:solidFill>
                  <a:srgbClr val="EE220C"/>
                </a:solidFill>
              </a:rPr>
              <a:t>constantly in the process of becoming.</a:t>
            </a:r>
            <a:endParaRPr>
              <a:solidFill>
                <a:srgbClr val="EE220C"/>
              </a:solidFill>
            </a:endParaRPr>
          </a:p>
          <a:p>
            <a:pPr marL="228600" indent="-228600" defTabSz="228600">
              <a:spcBef>
                <a:spcPts val="600"/>
              </a:spcBef>
              <a:tabLst>
                <a:tab pos="63500" algn="l"/>
                <a:tab pos="228600" algn="l"/>
              </a:tabLst>
              <a:defRPr b="1" sz="600">
                <a:latin typeface="Times Roman"/>
                <a:ea typeface="Times Roman"/>
                <a:cs typeface="Times Roman"/>
                <a:sym typeface="Times Roman"/>
              </a:defRPr>
            </a:pPr>
          </a:p>
          <a:p>
            <a:pPr defTabSz="228600">
              <a:defRPr b="1">
                <a:solidFill>
                  <a:srgbClr val="808080"/>
                </a:solidFill>
                <a:latin typeface="Times Roman"/>
                <a:ea typeface="Times Roman"/>
                <a:cs typeface="Times Roman"/>
                <a:sym typeface="Times Roman"/>
              </a:defRPr>
            </a:pPr>
          </a:p>
        </p:txBody>
      </p:sp>
      <p:sp>
        <p:nvSpPr>
          <p:cNvPr id="248" name="Conversation with ChatGPT"/>
          <p:cNvSpPr txBox="1"/>
          <p:nvPr/>
        </p:nvSpPr>
        <p:spPr>
          <a:xfrm>
            <a:off x="140383" y="491817"/>
            <a:ext cx="4483736" cy="426973"/>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260032">
              <a:defRPr b="1" sz="2331">
                <a:latin typeface="+mn-lt"/>
                <a:ea typeface="+mn-ea"/>
                <a:cs typeface="+mn-cs"/>
                <a:sym typeface="Courier New"/>
              </a:defRPr>
            </a:lvl1pPr>
          </a:lstStyle>
          <a:p>
            <a:pPr/>
            <a:r>
              <a:t>Conversation with ChatGPT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itle 1"/>
          <p:cNvSpPr txBox="1"/>
          <p:nvPr>
            <p:ph type="title"/>
          </p:nvPr>
        </p:nvSpPr>
        <p:spPr>
          <a:xfrm>
            <a:off x="628650" y="365126"/>
            <a:ext cx="7886700" cy="1325563"/>
          </a:xfrm>
          <a:prstGeom prst="rect">
            <a:avLst/>
          </a:prstGeom>
        </p:spPr>
        <p:txBody>
          <a:bodyPr/>
          <a:lstStyle>
            <a:lvl1pPr>
              <a:defRPr b="1" sz="3000">
                <a:latin typeface="+mn-lt"/>
                <a:ea typeface="+mn-ea"/>
                <a:cs typeface="+mn-cs"/>
                <a:sym typeface="Courier New"/>
              </a:defRPr>
            </a:lvl1pPr>
          </a:lstStyle>
          <a:p>
            <a:pPr/>
            <a:r>
              <a:t>Programme</a:t>
            </a:r>
          </a:p>
        </p:txBody>
      </p:sp>
      <p:sp>
        <p:nvSpPr>
          <p:cNvPr id="112" name="Content Placeholder 2"/>
          <p:cNvSpPr txBox="1"/>
          <p:nvPr>
            <p:ph type="body" idx="1"/>
          </p:nvPr>
        </p:nvSpPr>
        <p:spPr>
          <a:xfrm>
            <a:off x="521531" y="2409906"/>
            <a:ext cx="7886701" cy="4351339"/>
          </a:xfrm>
          <a:prstGeom prst="rect">
            <a:avLst/>
          </a:prstGeom>
        </p:spPr>
        <p:txBody>
          <a:bodyPr/>
          <a:lstStyle/>
          <a:p>
            <a:pPr/>
            <a:r>
              <a:t>Introductions including audience</a:t>
            </a:r>
          </a:p>
          <a:p>
            <a:pPr/>
            <a:r>
              <a:t>PMR vision of KL drawings</a:t>
            </a:r>
          </a:p>
          <a:p>
            <a:pPr/>
            <a:r>
              <a:t>Algorithms (short practical session)</a:t>
            </a:r>
          </a:p>
          <a:p>
            <a:pPr/>
            <a:r>
              <a:t>What is AI and vibe-coding? We write an algorithm</a:t>
            </a:r>
          </a:p>
          <a:p>
            <a:pPr/>
            <a:r>
              <a:t>KL conversation with ChatGPT</a:t>
            </a:r>
          </a:p>
          <a:p>
            <a:pPr/>
            <a:r>
              <a:t>Display of AtPoE pattern generator program</a:t>
            </a:r>
          </a:p>
          <a:p>
            <a:pPr/>
            <a:r>
              <a:t>Discussion</a:t>
            </a:r>
          </a:p>
        </p:txBody>
      </p:sp>
      <p:pic>
        <p:nvPicPr>
          <p:cNvPr id="113" name="Picture 3" descr="Picture 3"/>
          <p:cNvPicPr>
            <a:picLocks noChangeAspect="1"/>
          </p:cNvPicPr>
          <p:nvPr/>
        </p:nvPicPr>
        <p:blipFill>
          <a:blip r:embed="rId2">
            <a:extLst/>
          </a:blip>
          <a:stretch>
            <a:fillRect/>
          </a:stretch>
        </p:blipFill>
        <p:spPr>
          <a:xfrm>
            <a:off x="5803851" y="317197"/>
            <a:ext cx="3019826" cy="200719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white and black.jpeg" descr="white and black.jpeg"/>
          <p:cNvPicPr>
            <a:picLocks noChangeAspect="1"/>
          </p:cNvPicPr>
          <p:nvPr/>
        </p:nvPicPr>
        <p:blipFill>
          <a:blip r:embed="rId2">
            <a:extLst/>
          </a:blip>
          <a:stretch>
            <a:fillRect/>
          </a:stretch>
        </p:blipFill>
        <p:spPr>
          <a:xfrm>
            <a:off x="239293" y="1269092"/>
            <a:ext cx="4319815" cy="4319816"/>
          </a:xfrm>
          <a:prstGeom prst="rect">
            <a:avLst/>
          </a:prstGeom>
          <a:ln w="12700">
            <a:miter lim="400000"/>
          </a:ln>
        </p:spPr>
      </p:pic>
      <p:sp>
        <p:nvSpPr>
          <p:cNvPr id="251" name="3. Conceptual/Thematic Possibilities…"/>
          <p:cNvSpPr txBox="1"/>
          <p:nvPr/>
        </p:nvSpPr>
        <p:spPr>
          <a:xfrm>
            <a:off x="4704270" y="1252658"/>
            <a:ext cx="4236480" cy="5841747"/>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p>
            <a:pPr defTabSz="228600">
              <a:spcBef>
                <a:spcPts val="700"/>
              </a:spcBef>
              <a:defRPr b="1" sz="1600">
                <a:latin typeface="Times Roman"/>
                <a:ea typeface="Times Roman"/>
                <a:cs typeface="Times Roman"/>
                <a:sym typeface="Times Roman"/>
              </a:defRPr>
            </a:pPr>
            <a:r>
              <a:t>3. Conceptual/Thematic </a:t>
            </a:r>
            <a:r>
              <a:rPr>
                <a:solidFill>
                  <a:srgbClr val="EE220C"/>
                </a:solidFill>
              </a:rPr>
              <a:t>Possibilities</a:t>
            </a:r>
          </a:p>
          <a:p>
            <a:pPr marL="298450" indent="-158750" defTabSz="228600">
              <a:spcBef>
                <a:spcPts val="600"/>
              </a:spcBef>
              <a:buSzPct val="123000"/>
              <a:buFont typeface="Times Roman"/>
              <a:buChar char="•"/>
              <a:defRPr b="1" sz="1600">
                <a:latin typeface="Times Roman"/>
                <a:ea typeface="Times Roman"/>
                <a:cs typeface="Times Roman"/>
                <a:sym typeface="Times Roman"/>
              </a:defRPr>
            </a:pPr>
            <a:r>
              <a:t>Error and Precision</a:t>
            </a:r>
            <a:r>
              <a:t>: </a:t>
            </a:r>
            <a:r>
              <a:rPr>
                <a:solidFill>
                  <a:srgbClr val="EE220C"/>
                </a:solidFill>
              </a:rPr>
              <a:t>The work feels simultaneously algorithmic and human </a:t>
            </a:r>
            <a:r>
              <a:t>— as if it could have been plotted by a machine but </a:t>
            </a:r>
            <a:r>
              <a:rPr i="1"/>
              <a:t>with a glitch</a:t>
            </a:r>
            <a:r>
              <a:t>, or perhaps made by hand with extreme discipline and intentional variation. This tension could reflect themes of </a:t>
            </a:r>
            <a:r>
              <a:rPr i="1">
                <a:solidFill>
                  <a:srgbClr val="EE220C"/>
                </a:solidFill>
              </a:rPr>
              <a:t>imperfection within systems</a:t>
            </a:r>
            <a:r>
              <a:rPr>
                <a:solidFill>
                  <a:srgbClr val="EE220C"/>
                </a:solidFill>
              </a:rPr>
              <a:t>, or </a:t>
            </a:r>
            <a:r>
              <a:rPr i="1">
                <a:solidFill>
                  <a:srgbClr val="EE220C"/>
                </a:solidFill>
              </a:rPr>
              <a:t>human presence within the mechanical</a:t>
            </a:r>
            <a:r>
              <a:rPr>
                <a:solidFill>
                  <a:srgbClr val="EE220C"/>
                </a:solidFill>
              </a:rPr>
              <a:t>.</a:t>
            </a:r>
            <a:endParaRPr>
              <a:solidFill>
                <a:srgbClr val="EE220C"/>
              </a:solidFill>
            </a:endParaRPr>
          </a:p>
          <a:p>
            <a:pPr marL="298450" indent="-158750" defTabSz="228600">
              <a:spcBef>
                <a:spcPts val="600"/>
              </a:spcBef>
              <a:buSzPct val="123000"/>
              <a:buFont typeface="Times Roman"/>
              <a:buChar char="•"/>
              <a:defRPr b="1" sz="1600">
                <a:latin typeface="Times Roman"/>
                <a:ea typeface="Times Roman"/>
                <a:cs typeface="Times Roman"/>
                <a:sym typeface="Times Roman"/>
              </a:defRPr>
            </a:pPr>
            <a:r>
              <a:t>Topography of the Mind or Sound</a:t>
            </a:r>
            <a:r>
              <a:t>: The forms could be interpreted as a kind of map — neural, emotional, or sonic. It recalls </a:t>
            </a:r>
            <a:r>
              <a:rPr>
                <a:solidFill>
                  <a:srgbClr val="EE220C"/>
                </a:solidFill>
              </a:rPr>
              <a:t>topographic maps, fingerprint whorls,</a:t>
            </a:r>
            <a:r>
              <a:t> or soundwaves distorted in transmission.</a:t>
            </a:r>
          </a:p>
          <a:p>
            <a:pPr marL="298450" indent="-158750" defTabSz="228600">
              <a:spcBef>
                <a:spcPts val="600"/>
              </a:spcBef>
              <a:buSzPct val="123000"/>
              <a:buFont typeface="Times Roman"/>
              <a:buChar char="•"/>
              <a:defRPr b="1" sz="1600">
                <a:latin typeface="Times Roman"/>
                <a:ea typeface="Times Roman"/>
                <a:cs typeface="Times Roman"/>
                <a:sym typeface="Times Roman"/>
              </a:defRPr>
            </a:pPr>
            <a:r>
              <a:rPr>
                <a:solidFill>
                  <a:srgbClr val="EE220C"/>
                </a:solidFill>
              </a:rPr>
              <a:t>Time and Process</a:t>
            </a:r>
            <a:r>
              <a:rPr>
                <a:solidFill>
                  <a:srgbClr val="EE220C"/>
                </a:solidFill>
              </a:rPr>
              <a:t>:</a:t>
            </a:r>
            <a:r>
              <a:t> It’s also possible to read the image as a record of time, with each line like a sedimentary layer — a </a:t>
            </a:r>
            <a:r>
              <a:rPr>
                <a:solidFill>
                  <a:srgbClr val="EE220C"/>
                </a:solidFill>
              </a:rPr>
              <a:t>slow accumulation of decisions, gestures, or iterations.</a:t>
            </a:r>
          </a:p>
          <a:p>
            <a:pPr marL="228600" indent="-228600" defTabSz="228600">
              <a:spcBef>
                <a:spcPts val="600"/>
              </a:spcBef>
              <a:tabLst>
                <a:tab pos="63500" algn="l"/>
                <a:tab pos="228600" algn="l"/>
              </a:tabLst>
              <a:defRPr b="1" sz="600">
                <a:latin typeface="Times Roman"/>
                <a:ea typeface="Times Roman"/>
                <a:cs typeface="Times Roman"/>
                <a:sym typeface="Times Roman"/>
              </a:defRPr>
            </a:pPr>
            <a:endParaRPr>
              <a:solidFill>
                <a:srgbClr val="EE220C"/>
              </a:solidFill>
            </a:endParaRPr>
          </a:p>
          <a:p>
            <a:pPr marL="228600" indent="-228600" defTabSz="228600">
              <a:spcBef>
                <a:spcPts val="600"/>
              </a:spcBef>
              <a:tabLst>
                <a:tab pos="63500" algn="l"/>
                <a:tab pos="228600" algn="l"/>
              </a:tabLst>
              <a:defRPr b="1" sz="600">
                <a:latin typeface="Times Roman"/>
                <a:ea typeface="Times Roman"/>
                <a:cs typeface="Times Roman"/>
                <a:sym typeface="Times Roman"/>
              </a:defRPr>
            </a:pPr>
          </a:p>
          <a:p>
            <a:pPr defTabSz="228600">
              <a:defRPr b="1">
                <a:solidFill>
                  <a:srgbClr val="808080"/>
                </a:solidFill>
                <a:latin typeface="Times Roman"/>
                <a:ea typeface="Times Roman"/>
                <a:cs typeface="Times Roman"/>
                <a:sym typeface="Times Roman"/>
              </a:defRPr>
            </a:pPr>
          </a:p>
        </p:txBody>
      </p:sp>
      <p:sp>
        <p:nvSpPr>
          <p:cNvPr id="252" name="Conversation with ChatGPT"/>
          <p:cNvSpPr txBox="1"/>
          <p:nvPr/>
        </p:nvSpPr>
        <p:spPr>
          <a:xfrm>
            <a:off x="140383" y="491817"/>
            <a:ext cx="4483736" cy="426973"/>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260032">
              <a:defRPr b="1" sz="2331">
                <a:latin typeface="+mn-lt"/>
                <a:ea typeface="+mn-ea"/>
                <a:cs typeface="+mn-cs"/>
                <a:sym typeface="Courier New"/>
              </a:defRPr>
            </a:lvl1pPr>
          </a:lstStyle>
          <a:p>
            <a:pPr/>
            <a:r>
              <a:t>Conversation with ChatGPT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white and black.jpeg" descr="white and black.jpeg"/>
          <p:cNvPicPr>
            <a:picLocks noChangeAspect="1"/>
          </p:cNvPicPr>
          <p:nvPr/>
        </p:nvPicPr>
        <p:blipFill>
          <a:blip r:embed="rId2">
            <a:extLst/>
          </a:blip>
          <a:stretch>
            <a:fillRect/>
          </a:stretch>
        </p:blipFill>
        <p:spPr>
          <a:xfrm>
            <a:off x="132174" y="1522281"/>
            <a:ext cx="4319816" cy="4319815"/>
          </a:xfrm>
          <a:prstGeom prst="rect">
            <a:avLst/>
          </a:prstGeom>
          <a:ln w="12700">
            <a:miter lim="400000"/>
          </a:ln>
        </p:spPr>
      </p:pic>
      <p:sp>
        <p:nvSpPr>
          <p:cNvPr id="255" name="Chat GPT said : If you'd like me to pair it with a text/poem, I’d be happy to help."/>
          <p:cNvSpPr txBox="1"/>
          <p:nvPr/>
        </p:nvSpPr>
        <p:spPr>
          <a:xfrm>
            <a:off x="4603729" y="940648"/>
            <a:ext cx="3869395" cy="520701"/>
          </a:xfrm>
          <a:prstGeom prst="rect">
            <a:avLst/>
          </a:prstGeom>
          <a:ln w="12700">
            <a:miter lim="400000"/>
          </a:ln>
          <a:extLst>
            <a:ext uri="{C572A759-6A51-4108-AA02-DFA0A04FC94B}">
              <ma14:wrappingTextBoxFlag xmlns:ma14="http://schemas.microsoft.com/office/mac/drawingml/2011/main" val="1"/>
            </a:ext>
          </a:extLst>
        </p:spPr>
        <p:txBody>
          <a:bodyPr lIns="19050" tIns="19050" rIns="19050" bIns="19050" anchor="ctr">
            <a:spAutoFit/>
          </a:bodyPr>
          <a:lstStyle/>
          <a:p>
            <a:pPr defTabSz="228600">
              <a:defRPr b="1" sz="1600">
                <a:latin typeface="Times Roman"/>
                <a:ea typeface="Times Roman"/>
                <a:cs typeface="Times Roman"/>
                <a:sym typeface="Times Roman"/>
              </a:defRPr>
            </a:pPr>
            <a:r>
              <a:t>Chat GPT said :</a:t>
            </a:r>
            <a:r>
              <a:t> If you'd like me to </a:t>
            </a:r>
            <a:r>
              <a:rPr>
                <a:solidFill>
                  <a:srgbClr val="FF2600"/>
                </a:solidFill>
              </a:rPr>
              <a:t>pair it with a text/poem,</a:t>
            </a:r>
            <a:r>
              <a:t> I’d be happy to help.</a:t>
            </a:r>
          </a:p>
        </p:txBody>
      </p:sp>
      <p:sp>
        <p:nvSpPr>
          <p:cNvPr id="256" name="🌀 1. Original Poem – Written in Response to the Artwork…"/>
          <p:cNvSpPr txBox="1"/>
          <p:nvPr/>
        </p:nvSpPr>
        <p:spPr>
          <a:xfrm>
            <a:off x="4637742" y="1631011"/>
            <a:ext cx="4190889" cy="4102355"/>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p>
            <a:pPr defTabSz="228600">
              <a:spcBef>
                <a:spcPts val="700"/>
              </a:spcBef>
              <a:defRPr b="1" sz="1300">
                <a:latin typeface="Times Roman"/>
                <a:ea typeface="Times Roman"/>
                <a:cs typeface="Times Roman"/>
                <a:sym typeface="Times Roman"/>
              </a:defRPr>
            </a:pPr>
            <a:r>
              <a:t>🌀 1. Original Poem – Written in Response to the Artwork</a:t>
            </a:r>
          </a:p>
          <a:p>
            <a:pPr defTabSz="228600">
              <a:spcBef>
                <a:spcPts val="600"/>
              </a:spcBef>
              <a:defRPr b="1" i="1" sz="1300">
                <a:latin typeface="Times Roman"/>
                <a:ea typeface="Times Roman"/>
                <a:cs typeface="Times Roman"/>
                <a:sym typeface="Times Roman"/>
              </a:defRPr>
            </a:pPr>
            <a:r>
              <a:rPr i="0"/>
              <a:t>“Field of Deviations”</a:t>
            </a:r>
            <a:br>
              <a:rPr i="0"/>
            </a:br>
            <a:r>
              <a:t>by ChatGPT, in response to your image</a:t>
            </a:r>
            <a:endParaRPr i="0"/>
          </a:p>
          <a:p>
            <a:pPr defTabSz="228600">
              <a:spcBef>
                <a:spcPts val="600"/>
              </a:spcBef>
              <a:defRPr b="1" sz="1300">
                <a:latin typeface="Times Roman"/>
                <a:ea typeface="Times Roman"/>
                <a:cs typeface="Times Roman"/>
                <a:sym typeface="Times Roman"/>
              </a:defRPr>
            </a:pPr>
            <a:r>
              <a:t>Within the circle, nothing stays still—</a:t>
            </a:r>
            <a:br/>
            <a:r>
              <a:t>a hundred lines remember straightness,</a:t>
            </a:r>
            <a:br/>
            <a:r>
              <a:t>then forget.</a:t>
            </a:r>
          </a:p>
          <a:p>
            <a:pPr defTabSz="228600">
              <a:spcBef>
                <a:spcPts val="600"/>
              </a:spcBef>
              <a:defRPr b="1" sz="1300">
                <a:latin typeface="Times Roman"/>
                <a:ea typeface="Times Roman"/>
                <a:cs typeface="Times Roman"/>
                <a:sym typeface="Times Roman"/>
              </a:defRPr>
            </a:pPr>
            <a:r>
              <a:t>They wander like thought under pressure,</a:t>
            </a:r>
            <a:br/>
            <a:r>
              <a:t>zigzagging in silence,</a:t>
            </a:r>
            <a:br/>
            <a:r>
              <a:t>tracing the seams of some unseen logic.</a:t>
            </a:r>
          </a:p>
          <a:p>
            <a:pPr defTabSz="228600">
              <a:spcBef>
                <a:spcPts val="600"/>
              </a:spcBef>
              <a:defRPr b="1" sz="1300">
                <a:latin typeface="Times Roman"/>
                <a:ea typeface="Times Roman"/>
                <a:cs typeface="Times Roman"/>
                <a:sym typeface="Times Roman"/>
              </a:defRPr>
            </a:pPr>
            <a:r>
              <a:t>A whisper of order—</a:t>
            </a:r>
            <a:br/>
            <a:r>
              <a:t>then rupture,</a:t>
            </a:r>
            <a:br/>
            <a:r>
              <a:t>a wave collapsed into another.</a:t>
            </a:r>
          </a:p>
          <a:p>
            <a:pPr defTabSz="228600">
              <a:spcBef>
                <a:spcPts val="600"/>
              </a:spcBef>
              <a:defRPr b="1" sz="1300">
                <a:latin typeface="Times Roman"/>
                <a:ea typeface="Times Roman"/>
                <a:cs typeface="Times Roman"/>
                <a:sym typeface="Times Roman"/>
              </a:defRPr>
            </a:pPr>
            <a:r>
              <a:t>Is this how a mind looks</a:t>
            </a:r>
            <a:br/>
            <a:r>
              <a:t>when it’s almost calm?</a:t>
            </a:r>
          </a:p>
          <a:p>
            <a:pPr defTabSz="228600">
              <a:spcBef>
                <a:spcPts val="600"/>
              </a:spcBef>
              <a:defRPr b="1" sz="1300">
                <a:latin typeface="Times Roman"/>
                <a:ea typeface="Times Roman"/>
                <a:cs typeface="Times Roman"/>
                <a:sym typeface="Times Roman"/>
              </a:defRPr>
            </a:pPr>
            <a:r>
              <a:t>Is this how time curls</a:t>
            </a:r>
            <a:br/>
            <a:r>
              <a:t>before it breaks?</a:t>
            </a:r>
          </a:p>
        </p:txBody>
      </p:sp>
      <p:sp>
        <p:nvSpPr>
          <p:cNvPr id="257" name="Conversation with ChatGPT"/>
          <p:cNvSpPr txBox="1"/>
          <p:nvPr/>
        </p:nvSpPr>
        <p:spPr>
          <a:xfrm>
            <a:off x="140383" y="491817"/>
            <a:ext cx="4483736" cy="426973"/>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260032">
              <a:defRPr b="1" sz="2331">
                <a:latin typeface="+mn-lt"/>
                <a:ea typeface="+mn-ea"/>
                <a:cs typeface="+mn-cs"/>
                <a:sym typeface="Courier New"/>
              </a:defRPr>
            </a:lvl1pPr>
          </a:lstStyle>
          <a:p>
            <a:pPr/>
            <a:r>
              <a:t>Conversation with ChatGPT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Conversation with ChatGPT"/>
          <p:cNvSpPr txBox="1"/>
          <p:nvPr/>
        </p:nvSpPr>
        <p:spPr>
          <a:xfrm>
            <a:off x="394383" y="474883"/>
            <a:ext cx="4483736" cy="426973"/>
          </a:xfrm>
          <a:prstGeom prst="rect">
            <a:avLst/>
          </a:prstGeom>
          <a:ln w="3175">
            <a:miter lim="400000"/>
          </a:ln>
          <a:extLst>
            <a:ext uri="{C572A759-6A51-4108-AA02-DFA0A04FC94B}">
              <ma14:wrappingTextBoxFlag xmlns:ma14="http://schemas.microsoft.com/office/mac/drawingml/2011/main" val="1"/>
            </a:ext>
          </a:extLst>
        </p:spPr>
        <p:txBody>
          <a:bodyPr lIns="17144" tIns="17144" rIns="17144" bIns="17144">
            <a:normAutofit fontScale="100000" lnSpcReduction="0"/>
          </a:bodyPr>
          <a:lstStyle>
            <a:lvl1pPr defTabSz="260032">
              <a:defRPr b="1" sz="2331">
                <a:latin typeface="+mn-lt"/>
                <a:ea typeface="+mn-ea"/>
                <a:cs typeface="+mn-cs"/>
                <a:sym typeface="Courier New"/>
              </a:defRPr>
            </a:lvl1pPr>
          </a:lstStyle>
          <a:p>
            <a:pPr/>
            <a:r>
              <a:t>Conversation with ChatGPT </a:t>
            </a:r>
          </a:p>
        </p:txBody>
      </p:sp>
      <p:pic>
        <p:nvPicPr>
          <p:cNvPr id="260" name="black-and-white.jpg" descr="black-and-white.jpg"/>
          <p:cNvPicPr>
            <a:picLocks noChangeAspect="1"/>
          </p:cNvPicPr>
          <p:nvPr/>
        </p:nvPicPr>
        <p:blipFill>
          <a:blip r:embed="rId2">
            <a:extLst/>
          </a:blip>
          <a:stretch>
            <a:fillRect/>
          </a:stretch>
        </p:blipFill>
        <p:spPr>
          <a:xfrm>
            <a:off x="-167097" y="986771"/>
            <a:ext cx="4884459" cy="4884458"/>
          </a:xfrm>
          <a:prstGeom prst="rect">
            <a:avLst/>
          </a:prstGeom>
          <a:ln w="12700">
            <a:miter lim="400000"/>
          </a:ln>
        </p:spPr>
      </p:pic>
      <p:sp>
        <p:nvSpPr>
          <p:cNvPr id="261" name="Kirsten asked: Please could you respond to this scientific diagram"/>
          <p:cNvSpPr txBox="1"/>
          <p:nvPr/>
        </p:nvSpPr>
        <p:spPr>
          <a:xfrm>
            <a:off x="3767771" y="974021"/>
            <a:ext cx="5056613"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lvl1pPr>
          </a:lstStyle>
          <a:p>
            <a:pPr/>
            <a:r>
              <a:t>Kirsten asked: Please could you respond to this scientific diagram</a:t>
            </a:r>
          </a:p>
        </p:txBody>
      </p:sp>
      <p:sp>
        <p:nvSpPr>
          <p:cNvPr id="262" name="Chat GPT said : This circular line diagram could be read scientifically as a kind of contour map, interference pattern, or data visualization, though without a legend or axis labels, it resists a direct “this-means-that” reading. Here’s a breakdown of po"/>
          <p:cNvSpPr txBox="1"/>
          <p:nvPr/>
        </p:nvSpPr>
        <p:spPr>
          <a:xfrm>
            <a:off x="4644191" y="1474814"/>
            <a:ext cx="4102561" cy="522376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spcBef>
                <a:spcPts val="1200"/>
              </a:spcBef>
              <a:defRPr sz="1200">
                <a:latin typeface="Times Roman"/>
                <a:ea typeface="Times Roman"/>
                <a:cs typeface="Times Roman"/>
                <a:sym typeface="Times Roman"/>
              </a:defRPr>
            </a:pPr>
            <a:r>
              <a:rPr b="1"/>
              <a:t>Chat GPT</a:t>
            </a:r>
            <a:r>
              <a:t> said : This circular line diagram could be read scientifically as a kind of </a:t>
            </a:r>
            <a:r>
              <a:rPr b="1">
                <a:solidFill>
                  <a:srgbClr val="FF2600"/>
                </a:solidFill>
              </a:rPr>
              <a:t>contour map</a:t>
            </a:r>
            <a:r>
              <a:t>, </a:t>
            </a:r>
            <a:r>
              <a:rPr b="1"/>
              <a:t>interference pattern</a:t>
            </a:r>
            <a:r>
              <a:t>, or </a:t>
            </a:r>
            <a:r>
              <a:rPr b="1"/>
              <a:t>data visualization</a:t>
            </a:r>
            <a:r>
              <a:t>, though without a legend or axis labels, it resists a direct “this-means-that” reading. Here’s a breakdown of possible interpretations through a scientific lens:</a:t>
            </a:r>
          </a:p>
          <a:p>
            <a:pPr>
              <a:spcBef>
                <a:spcPts val="1400"/>
              </a:spcBef>
              <a:defRPr b="1" sz="1400">
                <a:latin typeface="Times Roman"/>
                <a:ea typeface="Times Roman"/>
                <a:cs typeface="Times Roman"/>
                <a:sym typeface="Times Roman"/>
              </a:defRPr>
            </a:pPr>
            <a:r>
              <a:t>1. Visual Structure</a:t>
            </a:r>
          </a:p>
          <a:p>
            <a:pPr marL="457200" indent="-317500">
              <a:spcBef>
                <a:spcPts val="1200"/>
              </a:spcBef>
              <a:buSzPct val="100000"/>
              <a:buFont typeface="Times Roman"/>
              <a:buChar char="•"/>
              <a:defRPr sz="1200">
                <a:latin typeface="Times Roman"/>
                <a:ea typeface="Times Roman"/>
                <a:cs typeface="Times Roman"/>
                <a:sym typeface="Times Roman"/>
              </a:defRPr>
            </a:pPr>
            <a:r>
              <a:t>The symmetrical yet imperfect distribution could point to natural systems that have both </a:t>
            </a:r>
            <a:r>
              <a:rPr b="1">
                <a:solidFill>
                  <a:srgbClr val="FF2600"/>
                </a:solidFill>
              </a:rPr>
              <a:t>order</a:t>
            </a:r>
            <a:r>
              <a:rPr>
                <a:solidFill>
                  <a:srgbClr val="FF2600"/>
                </a:solidFill>
              </a:rPr>
              <a:t> and </a:t>
            </a:r>
            <a:r>
              <a:rPr b="1">
                <a:solidFill>
                  <a:srgbClr val="FF2600"/>
                </a:solidFill>
              </a:rPr>
              <a:t>chaotic perturbations</a:t>
            </a:r>
            <a:r>
              <a:rPr>
                <a:solidFill>
                  <a:srgbClr val="FF2600"/>
                </a:solidFill>
              </a:rPr>
              <a:t>.</a:t>
            </a:r>
          </a:p>
          <a:p>
            <a:pPr>
              <a:spcBef>
                <a:spcPts val="1400"/>
              </a:spcBef>
              <a:defRPr b="1" sz="1400">
                <a:latin typeface="Times Roman"/>
                <a:ea typeface="Times Roman"/>
                <a:cs typeface="Times Roman"/>
                <a:sym typeface="Times Roman"/>
              </a:defRPr>
            </a:pPr>
            <a:r>
              <a:t>2. Possible Scientific Analogues</a:t>
            </a:r>
          </a:p>
          <a:p>
            <a:pPr marL="457200" indent="-317500">
              <a:spcBef>
                <a:spcPts val="1200"/>
              </a:spcBef>
              <a:buSzPct val="100000"/>
              <a:buFont typeface="Times Roman"/>
              <a:buChar char="•"/>
              <a:defRPr sz="1200">
                <a:latin typeface="Times Roman"/>
                <a:ea typeface="Times Roman"/>
                <a:cs typeface="Times Roman"/>
                <a:sym typeface="Times Roman"/>
              </a:defRPr>
            </a:pPr>
            <a:r>
              <a:rPr b="1"/>
              <a:t>Topography / Geophysics</a:t>
            </a:r>
            <a:r>
              <a:t>: Could resemble a stylised elevation map of a mountainous or fractured terrain, with peaks and valleys encoded by line density and curvature.</a:t>
            </a:r>
          </a:p>
          <a:p>
            <a:pPr>
              <a:defRPr sz="1200">
                <a:solidFill>
                  <a:srgbClr val="808080"/>
                </a:solidFill>
                <a:latin typeface="Times Roman"/>
                <a:ea typeface="Times Roman"/>
                <a:cs typeface="Times Roman"/>
                <a:sym typeface="Times Roman"/>
              </a:defRPr>
            </a:pPr>
          </a:p>
          <a:p>
            <a:pPr>
              <a:spcBef>
                <a:spcPts val="1400"/>
              </a:spcBef>
              <a:defRPr b="1" sz="1400">
                <a:latin typeface="Times Roman"/>
                <a:ea typeface="Times Roman"/>
                <a:cs typeface="Times Roman"/>
                <a:sym typeface="Times Roman"/>
              </a:defRPr>
            </a:pPr>
            <a:r>
              <a:t>3. Scientific-Philosophical Reading</a:t>
            </a:r>
            <a:br/>
            <a:r>
              <a:rPr>
                <a:solidFill>
                  <a:srgbClr val="FF2600"/>
                </a:solidFill>
              </a:rPr>
              <a:t>It embodies the beauty of emergent patterns in complex systems: whether in weather systems, geological processes, or human-made algorithms, these structures are byproducts of rules interacting over time.</a:t>
            </a:r>
            <a:endParaRPr>
              <a:solidFill>
                <a:srgbClr val="FF2600"/>
              </a:solidFill>
            </a:endParaR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annie-spratt-1GWZQfmuIsY-unsplash.jpg" descr="annie-spratt-1GWZQfmuIsY-unsplash.jpg"/>
          <p:cNvPicPr>
            <a:picLocks noChangeAspect="1"/>
          </p:cNvPicPr>
          <p:nvPr/>
        </p:nvPicPr>
        <p:blipFill>
          <a:blip r:embed="rId2">
            <a:extLst/>
          </a:blip>
          <a:stretch>
            <a:fillRect/>
          </a:stretch>
        </p:blipFill>
        <p:spPr>
          <a:xfrm>
            <a:off x="-1" y="38862"/>
            <a:ext cx="10280576" cy="6858001"/>
          </a:xfrm>
          <a:prstGeom prst="rect">
            <a:avLst/>
          </a:prstGeom>
          <a:ln w="12700">
            <a:miter lim="400000"/>
          </a:ln>
        </p:spPr>
      </p:pic>
      <p:sp>
        <p:nvSpPr>
          <p:cNvPr id="265" name="Developing AtPoE program with AI"/>
          <p:cNvSpPr txBox="1"/>
          <p:nvPr/>
        </p:nvSpPr>
        <p:spPr>
          <a:xfrm>
            <a:off x="300989" y="553123"/>
            <a:ext cx="9584537"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000">
                <a:latin typeface="+mn-lt"/>
                <a:ea typeface="+mn-ea"/>
                <a:cs typeface="+mn-cs"/>
                <a:sym typeface="Courier New"/>
              </a:defRPr>
            </a:lvl1pPr>
          </a:lstStyle>
          <a:p>
            <a:pPr/>
            <a:r>
              <a:t>Developing AtPoE program with AI</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Title 1"/>
          <p:cNvSpPr txBox="1"/>
          <p:nvPr>
            <p:ph type="title"/>
          </p:nvPr>
        </p:nvSpPr>
        <p:spPr>
          <a:xfrm>
            <a:off x="628650" y="24295"/>
            <a:ext cx="7886701" cy="1325564"/>
          </a:xfrm>
          <a:prstGeom prst="rect">
            <a:avLst/>
          </a:prstGeom>
        </p:spPr>
        <p:txBody>
          <a:bodyPr/>
          <a:lstStyle>
            <a:lvl1pPr>
              <a:defRPr b="1" sz="3000">
                <a:latin typeface="+mn-lt"/>
                <a:ea typeface="+mn-ea"/>
                <a:cs typeface="+mn-cs"/>
                <a:sym typeface="Courier New"/>
              </a:defRPr>
            </a:lvl1pPr>
          </a:lstStyle>
          <a:p>
            <a:pPr/>
            <a:r>
              <a:t>AtPoE program</a:t>
            </a:r>
          </a:p>
        </p:txBody>
      </p:sp>
      <p:pic>
        <p:nvPicPr>
          <p:cNvPr id="268" name="Picture 3" descr="Picture 3"/>
          <p:cNvPicPr>
            <a:picLocks noChangeAspect="1"/>
          </p:cNvPicPr>
          <p:nvPr/>
        </p:nvPicPr>
        <p:blipFill>
          <a:blip r:embed="rId2">
            <a:extLst/>
          </a:blip>
          <a:stretch>
            <a:fillRect/>
          </a:stretch>
        </p:blipFill>
        <p:spPr>
          <a:xfrm>
            <a:off x="566941" y="999827"/>
            <a:ext cx="8151010" cy="537510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Picture 4" descr="Picture 4"/>
          <p:cNvPicPr>
            <a:picLocks noChangeAspect="1"/>
          </p:cNvPicPr>
          <p:nvPr/>
        </p:nvPicPr>
        <p:blipFill>
          <a:blip r:embed="rId2">
            <a:extLst/>
          </a:blip>
          <a:stretch>
            <a:fillRect/>
          </a:stretch>
        </p:blipFill>
        <p:spPr>
          <a:xfrm>
            <a:off x="-1358306" y="-303138"/>
            <a:ext cx="7846998" cy="7846998"/>
          </a:xfrm>
          <a:prstGeom prst="rect">
            <a:avLst/>
          </a:prstGeom>
          <a:ln w="12700">
            <a:miter lim="400000"/>
          </a:ln>
        </p:spPr>
      </p:pic>
      <p:sp>
        <p:nvSpPr>
          <p:cNvPr id="271" name="TextBox 5"/>
          <p:cNvSpPr txBox="1"/>
          <p:nvPr/>
        </p:nvSpPr>
        <p:spPr>
          <a:xfrm>
            <a:off x="483521" y="444453"/>
            <a:ext cx="3305062"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000">
                <a:latin typeface="+mn-lt"/>
                <a:ea typeface="+mn-ea"/>
                <a:cs typeface="+mn-cs"/>
                <a:sym typeface="Courier New"/>
              </a:defRPr>
            </a:lvl1pPr>
          </a:lstStyle>
          <a:p>
            <a:pPr/>
            <a:r>
              <a:t>Atpoe_curves_4</a:t>
            </a:r>
          </a:p>
        </p:txBody>
      </p:sp>
      <p:pic>
        <p:nvPicPr>
          <p:cNvPr id="272" name="Picture 7" descr="Picture 7"/>
          <p:cNvPicPr>
            <a:picLocks noChangeAspect="1"/>
          </p:cNvPicPr>
          <p:nvPr/>
        </p:nvPicPr>
        <p:blipFill>
          <a:blip r:embed="rId3">
            <a:extLst/>
          </a:blip>
          <a:stretch>
            <a:fillRect/>
          </a:stretch>
        </p:blipFill>
        <p:spPr>
          <a:xfrm>
            <a:off x="5330458" y="2912884"/>
            <a:ext cx="3390901" cy="31242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Picture 2" descr="Picture 2"/>
          <p:cNvPicPr>
            <a:picLocks noChangeAspect="1"/>
          </p:cNvPicPr>
          <p:nvPr/>
        </p:nvPicPr>
        <p:blipFill>
          <a:blip r:embed="rId2">
            <a:extLst/>
          </a:blip>
          <a:stretch>
            <a:fillRect/>
          </a:stretch>
        </p:blipFill>
        <p:spPr>
          <a:xfrm>
            <a:off x="817695" y="77904"/>
            <a:ext cx="7742322" cy="68580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Picture 2" descr="Picture 2"/>
          <p:cNvPicPr>
            <a:picLocks noChangeAspect="1"/>
          </p:cNvPicPr>
          <p:nvPr/>
        </p:nvPicPr>
        <p:blipFill>
          <a:blip r:embed="rId2">
            <a:extLst/>
          </a:blip>
          <a:stretch>
            <a:fillRect/>
          </a:stretch>
        </p:blipFill>
        <p:spPr>
          <a:xfrm>
            <a:off x="1064015" y="0"/>
            <a:ext cx="7015969" cy="68580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Picture 2" descr="Picture 2"/>
          <p:cNvPicPr>
            <a:picLocks noChangeAspect="1"/>
          </p:cNvPicPr>
          <p:nvPr/>
        </p:nvPicPr>
        <p:blipFill>
          <a:blip r:embed="rId2">
            <a:extLst/>
          </a:blip>
          <a:stretch>
            <a:fillRect/>
          </a:stretch>
        </p:blipFill>
        <p:spPr>
          <a:xfrm>
            <a:off x="796019" y="0"/>
            <a:ext cx="7707770" cy="685800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atpoe_curves_7_bundles.png" descr="atpoe_curves_7_bundles.png"/>
          <p:cNvPicPr>
            <a:picLocks noChangeAspect="1"/>
          </p:cNvPicPr>
          <p:nvPr/>
        </p:nvPicPr>
        <p:blipFill>
          <a:blip r:embed="rId2">
            <a:extLst/>
          </a:blip>
          <a:stretch>
            <a:fillRect/>
          </a:stretch>
        </p:blipFill>
        <p:spPr>
          <a:xfrm>
            <a:off x="-545273" y="-1518939"/>
            <a:ext cx="9895879" cy="989587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 name="Picture 4" descr="Picture 4"/>
          <p:cNvPicPr>
            <a:picLocks noChangeAspect="1"/>
          </p:cNvPicPr>
          <p:nvPr/>
        </p:nvPicPr>
        <p:blipFill>
          <a:blip r:embed="rId2">
            <a:extLst/>
          </a:blip>
          <a:stretch>
            <a:fillRect/>
          </a:stretch>
        </p:blipFill>
        <p:spPr>
          <a:xfrm>
            <a:off x="5417314" y="2377679"/>
            <a:ext cx="3669869" cy="3218781"/>
          </a:xfrm>
          <a:prstGeom prst="rect">
            <a:avLst/>
          </a:prstGeom>
          <a:ln w="12700">
            <a:miter lim="400000"/>
          </a:ln>
        </p:spPr>
      </p:pic>
      <p:sp>
        <p:nvSpPr>
          <p:cNvPr id="116" name="TextBox 1"/>
          <p:cNvSpPr txBox="1"/>
          <p:nvPr/>
        </p:nvSpPr>
        <p:spPr>
          <a:xfrm>
            <a:off x="489484" y="644604"/>
            <a:ext cx="8296351" cy="60353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3100">
                <a:solidFill>
                  <a:srgbClr val="FF2600"/>
                </a:solidFill>
                <a:latin typeface="+mn-lt"/>
                <a:ea typeface="+mn-ea"/>
                <a:cs typeface="+mn-cs"/>
                <a:sym typeface="Courier New"/>
              </a:defRPr>
            </a:pPr>
            <a:r>
              <a:t>WARNING ! : AIs are NOT sentient*</a:t>
            </a:r>
          </a:p>
          <a:p>
            <a:pPr/>
          </a:p>
          <a:p>
            <a:pPr/>
            <a:r>
              <a:t>Human phrases are programmed into them. </a:t>
            </a:r>
          </a:p>
          <a:p>
            <a:pPr marL="285750" indent="-285750">
              <a:buSzPct val="100000"/>
              <a:buFont typeface="Arial"/>
              <a:buChar char="•"/>
            </a:pPr>
            <a:r>
              <a:t>“You’re absolutely right!”</a:t>
            </a:r>
          </a:p>
          <a:p>
            <a:pPr marL="285750" indent="-285750">
              <a:buSzPct val="100000"/>
              <a:buFont typeface="Arial"/>
              <a:buChar char="•"/>
            </a:pPr>
            <a:r>
              <a:t>“Let me implement the plotting”</a:t>
            </a:r>
          </a:p>
          <a:p>
            <a:pPr/>
            <a:r>
              <a:t>I shall converse with them as if they are human, but beware.</a:t>
            </a:r>
          </a:p>
          <a:p>
            <a:pPr/>
          </a:p>
          <a:p>
            <a:pPr/>
          </a:p>
          <a:p>
            <a:pPr/>
            <a:r>
              <a:t>The use of AIs is contentious. </a:t>
            </a:r>
          </a:p>
          <a:p>
            <a:pPr/>
          </a:p>
          <a:p>
            <a:pPr/>
            <a:r>
              <a:t>We might discuss:</a:t>
            </a:r>
          </a:p>
          <a:p>
            <a:pPr marL="285750" indent="-285750">
              <a:buSzPct val="100000"/>
              <a:buFont typeface="Arial"/>
              <a:buChar char="•"/>
            </a:pPr>
            <a:r>
              <a:t>extractive surveillance capitalism </a:t>
            </a:r>
          </a:p>
          <a:p>
            <a:pPr marL="285750" indent="-285750">
              <a:buSzPct val="100000"/>
              <a:buFont typeface="Arial"/>
              <a:buChar char="•"/>
            </a:pPr>
            <a:r>
              <a:t>Brain rot of frequent users</a:t>
            </a:r>
          </a:p>
          <a:p>
            <a:pPr marL="285750" indent="-285750">
              <a:buSzPct val="100000"/>
              <a:buFont typeface="Arial"/>
              <a:buChar char="•"/>
            </a:pPr>
            <a:r>
              <a:t>Carbon budgets</a:t>
            </a:r>
          </a:p>
          <a:p>
            <a:pPr/>
          </a:p>
          <a:p>
            <a:pPr/>
          </a:p>
          <a:p>
            <a:pPr/>
          </a:p>
          <a:p>
            <a:pPr/>
          </a:p>
          <a:p>
            <a:pPr/>
          </a:p>
        </p:txBody>
      </p:sp>
      <p:sp>
        <p:nvSpPr>
          <p:cNvPr id="117" name="TextBox 2"/>
          <p:cNvSpPr txBox="1"/>
          <p:nvPr/>
        </p:nvSpPr>
        <p:spPr>
          <a:xfrm>
            <a:off x="638128" y="5574007"/>
            <a:ext cx="3032545"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 </a:t>
            </a:r>
            <a:r>
              <a:rPr sz="1100" u="sng">
                <a:solidFill>
                  <a:srgbClr val="0563C1"/>
                </a:solidFill>
                <a:uFill>
                  <a:solidFill>
                    <a:srgbClr val="0563C1"/>
                  </a:solidFill>
                </a:uFill>
                <a:hlinkClick r:id="rId3" invalidUrl="" action="" tgtFrame="" tooltip="" history="1" highlightClick="0" endSnd="0"/>
              </a:rPr>
              <a:t>https://en.wikipedia.org/wiki/Stochastic_parrot</a:t>
            </a:r>
            <a:r>
              <a:t> </a:t>
            </a:r>
          </a:p>
        </p:txBody>
      </p:sp>
      <p:sp>
        <p:nvSpPr>
          <p:cNvPr id="118" name="TextBox 3"/>
          <p:cNvSpPr txBox="1"/>
          <p:nvPr/>
        </p:nvSpPr>
        <p:spPr>
          <a:xfrm>
            <a:off x="618491" y="5855696"/>
            <a:ext cx="4483682"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sz="1000" u="sng">
                <a:solidFill>
                  <a:srgbClr val="0563C1"/>
                </a:solidFill>
                <a:uFill>
                  <a:solidFill>
                    <a:srgbClr val="0563C1"/>
                  </a:solidFill>
                </a:uFill>
                <a:hlinkClick r:id="rId4" invalidUrl="" action="" tgtFrame="" tooltip="" history="1" highlightClick="0" endSnd="0"/>
              </a:rPr>
              <a:t>https://www.c2d3.cam.ac.uk/events/ai-con-conversation-professor-emily-m-bender</a:t>
            </a:r>
            <a:r>
              <a:t>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82" name="AtPoETshirtlogo.jpg" descr="AtPoETshirtlogo.jpg"/>
          <p:cNvPicPr>
            <a:picLocks noChangeAspect="1"/>
          </p:cNvPicPr>
          <p:nvPr/>
        </p:nvPicPr>
        <p:blipFill>
          <a:blip r:embed="rId2">
            <a:extLst/>
          </a:blip>
          <a:stretch>
            <a:fillRect/>
          </a:stretch>
        </p:blipFill>
        <p:spPr>
          <a:xfrm>
            <a:off x="1143000" y="0"/>
            <a:ext cx="6858000" cy="6858001"/>
          </a:xfrm>
          <a:prstGeom prst="rect">
            <a:avLst/>
          </a:prstGeom>
          <a:ln w="12700">
            <a:miter lim="400000"/>
          </a:ln>
        </p:spPr>
      </p:pic>
      <p:sp>
        <p:nvSpPr>
          <p:cNvPr id="283" name="pm286@cam.ac.uk"/>
          <p:cNvSpPr txBox="1"/>
          <p:nvPr/>
        </p:nvSpPr>
        <p:spPr>
          <a:xfrm>
            <a:off x="5782493" y="6077149"/>
            <a:ext cx="3082750" cy="48995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000" u="sng">
                <a:solidFill>
                  <a:srgbClr val="FFFFFF"/>
                </a:solidFill>
                <a:uFill>
                  <a:solidFill>
                    <a:srgbClr val="0563C1"/>
                  </a:solidFill>
                </a:uFill>
                <a:hlinkClick r:id="rId3" invalidUrl="" action="" tgtFrame="" tooltip="" history="1" highlightClick="0" endSnd="0"/>
              </a:defRPr>
            </a:lvl1pPr>
          </a:lstStyle>
          <a:p>
            <a:pPr>
              <a:defRPr u="none">
                <a:uFillTx/>
              </a:defRPr>
            </a:pPr>
            <a:r>
              <a:rPr u="sng">
                <a:uFill>
                  <a:solidFill>
                    <a:srgbClr val="0563C1"/>
                  </a:solidFill>
                </a:uFill>
                <a:hlinkClick r:id="rId3" invalidUrl="" action="" tgtFrame="" tooltip="" history="1" highlightClick="0" endSnd="0"/>
              </a:rPr>
              <a:t>pm286@cam.ac.uk</a:t>
            </a:r>
          </a:p>
        </p:txBody>
      </p:sp>
      <p:sp>
        <p:nvSpPr>
          <p:cNvPr id="284" name="TextBox 3"/>
          <p:cNvSpPr txBox="1"/>
          <p:nvPr/>
        </p:nvSpPr>
        <p:spPr>
          <a:xfrm>
            <a:off x="440596" y="6155304"/>
            <a:ext cx="2806773" cy="9202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600">
                <a:solidFill>
                  <a:srgbClr val="FFFFFF"/>
                </a:solidFill>
              </a:defRPr>
            </a:pPr>
            <a:r>
              <a:rPr sz="3000" u="sng">
                <a:uFill>
                  <a:solidFill>
                    <a:srgbClr val="0563C1"/>
                  </a:solidFill>
                </a:uFill>
                <a:hlinkClick r:id="rId4" invalidUrl="" action="" tgtFrame="" tooltip="" history="1" highlightClick="0" endSnd="0"/>
              </a:rPr>
              <a:t>kirstenlavers.net</a:t>
            </a:r>
            <a:r>
              <a:t>  </a:t>
            </a:r>
          </a:p>
          <a:p>
            <a:pPr>
              <a:defRPr sz="2600">
                <a:solidFill>
                  <a:srgbClr val="FFFFFF"/>
                </a:solidFill>
              </a:defRPr>
            </a:pPr>
            <a:r>
              <a:t>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Title 1"/>
          <p:cNvSpPr txBox="1"/>
          <p:nvPr>
            <p:ph type="title"/>
          </p:nvPr>
        </p:nvSpPr>
        <p:spPr>
          <a:xfrm>
            <a:off x="628650" y="365126"/>
            <a:ext cx="7886700" cy="1325563"/>
          </a:xfrm>
          <a:prstGeom prst="rect">
            <a:avLst/>
          </a:prstGeom>
        </p:spPr>
        <p:txBody>
          <a:bodyPr/>
          <a:lstStyle/>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Title 1"/>
          <p:cNvSpPr txBox="1"/>
          <p:nvPr>
            <p:ph type="title"/>
          </p:nvPr>
        </p:nvSpPr>
        <p:spPr>
          <a:xfrm>
            <a:off x="502055" y="219055"/>
            <a:ext cx="7886701" cy="1325564"/>
          </a:xfrm>
          <a:prstGeom prst="rect">
            <a:avLst/>
          </a:prstGeom>
        </p:spPr>
        <p:txBody>
          <a:bodyPr/>
          <a:lstStyle/>
          <a:p>
            <a:pPr/>
            <a:r>
              <a:t>Maurits Escher</a:t>
            </a:r>
          </a:p>
        </p:txBody>
      </p:sp>
      <p:sp>
        <p:nvSpPr>
          <p:cNvPr id="289" name="Content Placeholder 2"/>
          <p:cNvSpPr txBox="1"/>
          <p:nvPr>
            <p:ph type="body" idx="1"/>
          </p:nvPr>
        </p:nvSpPr>
        <p:spPr>
          <a:xfrm>
            <a:off x="282766" y="1326347"/>
            <a:ext cx="8578468" cy="5166528"/>
          </a:xfrm>
          <a:prstGeom prst="rect">
            <a:avLst/>
          </a:prstGeom>
        </p:spPr>
        <p:txBody>
          <a:bodyPr/>
          <a:lstStyle/>
          <a:p>
            <a:pPr>
              <a:defRPr sz="1900"/>
            </a:pPr>
            <a:r>
              <a:rPr u="sng">
                <a:solidFill>
                  <a:srgbClr val="0563C1"/>
                </a:solidFill>
                <a:uFill>
                  <a:solidFill>
                    <a:srgbClr val="0563C1"/>
                  </a:solidFill>
                </a:uFill>
                <a:hlinkClick r:id="rId2" invalidUrl="" action="" tgtFrame="" tooltip="" history="1" highlightClick="0" endSnd="0"/>
              </a:rPr>
              <a:t>https://en.wikipedia.org/wiki/M._C._Escher</a:t>
            </a:r>
          </a:p>
          <a:p>
            <a:pPr marL="122464" indent="-122464"/>
            <a:r>
              <a:rPr sz="1500" u="sng">
                <a:solidFill>
                  <a:srgbClr val="0563C1"/>
                </a:solidFill>
                <a:uFill>
                  <a:solidFill>
                    <a:srgbClr val="0563C1"/>
                  </a:solidFill>
                </a:uFill>
                <a:hlinkClick r:id="rId2" invalidUrl="" action="" tgtFrame="" tooltip="" history="1" highlightClick="0" endSnd="0"/>
              </a:rPr>
              <a:t>https://en.wikipedia.org/wiki/Circle_Limit_III</a:t>
            </a:r>
            <a:r>
              <a:t> </a:t>
            </a:r>
          </a:p>
        </p:txBody>
      </p:sp>
      <p:pic>
        <p:nvPicPr>
          <p:cNvPr id="290" name="Picture 4" descr="Picture 4"/>
          <p:cNvPicPr>
            <a:picLocks noChangeAspect="1"/>
          </p:cNvPicPr>
          <p:nvPr/>
        </p:nvPicPr>
        <p:blipFill>
          <a:blip r:embed="rId3">
            <a:extLst/>
          </a:blip>
          <a:stretch>
            <a:fillRect/>
          </a:stretch>
        </p:blipFill>
        <p:spPr>
          <a:xfrm>
            <a:off x="4848033" y="2479674"/>
            <a:ext cx="4013201" cy="4013201"/>
          </a:xfrm>
          <a:prstGeom prst="rect">
            <a:avLst/>
          </a:prstGeom>
          <a:ln w="12700">
            <a:miter lim="400000"/>
          </a:ln>
        </p:spPr>
      </p:pic>
      <p:pic>
        <p:nvPicPr>
          <p:cNvPr id="291" name="Picture 6" descr="Picture 6"/>
          <p:cNvPicPr>
            <a:picLocks noChangeAspect="1"/>
          </p:cNvPicPr>
          <p:nvPr/>
        </p:nvPicPr>
        <p:blipFill>
          <a:blip r:embed="rId4">
            <a:extLst/>
          </a:blip>
          <a:stretch>
            <a:fillRect/>
          </a:stretch>
        </p:blipFill>
        <p:spPr>
          <a:xfrm>
            <a:off x="860234" y="2898774"/>
            <a:ext cx="3175001" cy="31750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extBox 2"/>
          <p:cNvSpPr txBox="1"/>
          <p:nvPr/>
        </p:nvSpPr>
        <p:spPr>
          <a:xfrm>
            <a:off x="765038" y="5907161"/>
            <a:ext cx="6937951" cy="25820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300"/>
            </a:lvl1pPr>
          </a:lstStyle>
          <a:p>
            <a:pPr/>
            <a:r>
              <a:t>https://commons.wikimedia.org/wiki/File:Grain-oriented_electrical_steel_(grains).jpg</a:t>
            </a:r>
          </a:p>
        </p:txBody>
      </p:sp>
      <p:pic>
        <p:nvPicPr>
          <p:cNvPr id="294" name="Picture 2" descr="Picture 2"/>
          <p:cNvPicPr>
            <a:picLocks noChangeAspect="1"/>
          </p:cNvPicPr>
          <p:nvPr/>
        </p:nvPicPr>
        <p:blipFill>
          <a:blip r:embed="rId2">
            <a:extLst/>
          </a:blip>
          <a:stretch>
            <a:fillRect/>
          </a:stretch>
        </p:blipFill>
        <p:spPr>
          <a:xfrm>
            <a:off x="749041" y="1087129"/>
            <a:ext cx="5449439" cy="4342665"/>
          </a:xfrm>
          <a:prstGeom prst="rect">
            <a:avLst/>
          </a:prstGeom>
          <a:ln w="12700">
            <a:miter lim="400000"/>
          </a:ln>
        </p:spPr>
      </p:pic>
      <p:sp>
        <p:nvSpPr>
          <p:cNvPr id="295" name="TextBox 3"/>
          <p:cNvSpPr txBox="1"/>
          <p:nvPr/>
        </p:nvSpPr>
        <p:spPr>
          <a:xfrm>
            <a:off x="715405" y="481419"/>
            <a:ext cx="1205618"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Steel Grains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itle 1"/>
          <p:cNvSpPr txBox="1"/>
          <p:nvPr>
            <p:ph type="title"/>
          </p:nvPr>
        </p:nvSpPr>
        <p:spPr>
          <a:xfrm>
            <a:off x="628650" y="365126"/>
            <a:ext cx="7886700" cy="1325563"/>
          </a:xfrm>
          <a:prstGeom prst="rect">
            <a:avLst/>
          </a:prstGeom>
        </p:spPr>
        <p:txBody>
          <a:bodyPr/>
          <a:lstStyle/>
          <a:p>
            <a:pPr/>
          </a:p>
        </p:txBody>
      </p:sp>
      <p:sp>
        <p:nvSpPr>
          <p:cNvPr id="298" name="Content Placeholder 2"/>
          <p:cNvSpPr txBox="1"/>
          <p:nvPr>
            <p:ph type="body" idx="1"/>
          </p:nvPr>
        </p:nvSpPr>
        <p:spPr>
          <a:xfrm>
            <a:off x="628650" y="1825625"/>
            <a:ext cx="7886700" cy="4351338"/>
          </a:xfrm>
          <a:prstGeom prst="rect">
            <a:avLst/>
          </a:prstGeom>
        </p:spPr>
        <p:txBody>
          <a:bodyPr/>
          <a:lstStyle/>
          <a:p>
            <a:pPr/>
            <a:r>
              <a:rPr u="sng">
                <a:solidFill>
                  <a:srgbClr val="0563C1"/>
                </a:solidFill>
                <a:uFill>
                  <a:solidFill>
                    <a:srgbClr val="0563C1"/>
                  </a:solidFill>
                </a:uFill>
                <a:hlinkClick r:id="rId2" invalidUrl="" action="" tgtFrame="" tooltip="" history="1" highlightClick="0" endSnd="0"/>
              </a:rPr>
              <a:t>https://en.wikipedia.org/wiki/Personal_equation</a:t>
            </a:r>
          </a:p>
          <a:p>
            <a:pPr/>
            <a:r>
              <a:rPr u="sng">
                <a:solidFill>
                  <a:srgbClr val="0563C1"/>
                </a:solidFill>
                <a:uFill>
                  <a:solidFill>
                    <a:srgbClr val="0563C1"/>
                  </a:solidFill>
                </a:uFill>
                <a:hlinkClick r:id="rId3" invalidUrl="" action="" tgtFrame="" tooltip="" history="1" highlightClick="0" endSnd="0"/>
              </a:rPr>
              <a:t>https://en.wikipedia.org/wiki/Emergence</a:t>
            </a:r>
            <a:r>
              <a:t>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0" name="chanceandchoice2.jpg" descr="chanceandchoice2.jpg"/>
          <p:cNvPicPr>
            <a:picLocks noChangeAspect="1"/>
          </p:cNvPicPr>
          <p:nvPr/>
        </p:nvPicPr>
        <p:blipFill>
          <a:blip r:embed="rId2">
            <a:extLst/>
          </a:blip>
          <a:stretch>
            <a:fillRect/>
          </a:stretch>
        </p:blipFill>
        <p:spPr>
          <a:xfrm>
            <a:off x="3363204" y="859046"/>
            <a:ext cx="5602218" cy="5694407"/>
          </a:xfrm>
          <a:prstGeom prst="rect">
            <a:avLst/>
          </a:prstGeom>
          <a:ln w="12700">
            <a:miter lim="400000"/>
          </a:ln>
        </p:spPr>
      </p:pic>
      <p:sp>
        <p:nvSpPr>
          <p:cNvPr id="121" name="Title 1"/>
          <p:cNvSpPr txBox="1"/>
          <p:nvPr>
            <p:ph type="title"/>
          </p:nvPr>
        </p:nvSpPr>
        <p:spPr>
          <a:xfrm>
            <a:off x="511793" y="-43871"/>
            <a:ext cx="8260171" cy="1367637"/>
          </a:xfrm>
          <a:prstGeom prst="rect">
            <a:avLst/>
          </a:prstGeom>
        </p:spPr>
        <p:txBody>
          <a:bodyPr/>
          <a:lstStyle>
            <a:lvl1pPr>
              <a:defRPr b="1" sz="3000">
                <a:latin typeface="+mn-lt"/>
                <a:ea typeface="+mn-ea"/>
                <a:cs typeface="+mn-cs"/>
                <a:sym typeface="Courier New"/>
              </a:defRPr>
            </a:lvl1pPr>
          </a:lstStyle>
          <a:p>
            <a:pPr/>
            <a:r>
              <a:t>Scientific Topics related to AtPoE </a:t>
            </a:r>
          </a:p>
        </p:txBody>
      </p:sp>
      <p:sp>
        <p:nvSpPr>
          <p:cNvPr id="122" name="Content Placeholder 2"/>
          <p:cNvSpPr txBox="1"/>
          <p:nvPr>
            <p:ph type="body" idx="1"/>
          </p:nvPr>
        </p:nvSpPr>
        <p:spPr>
          <a:xfrm>
            <a:off x="599435" y="1205370"/>
            <a:ext cx="8084886" cy="5001759"/>
          </a:xfrm>
          <a:prstGeom prst="rect">
            <a:avLst/>
          </a:prstGeom>
        </p:spPr>
        <p:txBody>
          <a:bodyPr/>
          <a:lstStyle/>
          <a:p>
            <a:pPr marL="128015" indent="-128015" defTabSz="512063">
              <a:lnSpc>
                <a:spcPct val="150000"/>
              </a:lnSpc>
              <a:spcBef>
                <a:spcPts val="500"/>
              </a:spcBef>
              <a:defRPr sz="1232"/>
            </a:pPr>
            <a:r>
              <a:t>Emergence</a:t>
            </a:r>
          </a:p>
          <a:p>
            <a:pPr marL="128015" indent="-128015" defTabSz="512063">
              <a:lnSpc>
                <a:spcPct val="150000"/>
              </a:lnSpc>
              <a:spcBef>
                <a:spcPts val="500"/>
              </a:spcBef>
              <a:defRPr sz="1232"/>
            </a:pPr>
            <a:r>
              <a:t>Creation</a:t>
            </a:r>
          </a:p>
          <a:p>
            <a:pPr marL="128015" indent="-128015" defTabSz="512063">
              <a:lnSpc>
                <a:spcPct val="150000"/>
              </a:lnSpc>
              <a:spcBef>
                <a:spcPts val="500"/>
              </a:spcBef>
              <a:defRPr sz="1232"/>
            </a:pPr>
            <a:r>
              <a:t>Crystallisation and domains</a:t>
            </a:r>
          </a:p>
          <a:p>
            <a:pPr marL="128015" indent="-128015" defTabSz="512063">
              <a:lnSpc>
                <a:spcPct val="150000"/>
              </a:lnSpc>
              <a:spcBef>
                <a:spcPts val="500"/>
              </a:spcBef>
              <a:defRPr sz="1232"/>
            </a:pPr>
            <a:r>
              <a:t>Instability</a:t>
            </a:r>
          </a:p>
          <a:p>
            <a:pPr marL="128015" indent="-128015" defTabSz="512063">
              <a:lnSpc>
                <a:spcPct val="150000"/>
              </a:lnSpc>
              <a:spcBef>
                <a:spcPts val="500"/>
              </a:spcBef>
              <a:defRPr sz="1232"/>
            </a:pPr>
            <a:r>
              <a:t>Random Error</a:t>
            </a:r>
          </a:p>
          <a:p>
            <a:pPr marL="128015" indent="-128015" defTabSz="512063">
              <a:lnSpc>
                <a:spcPct val="150000"/>
              </a:lnSpc>
              <a:spcBef>
                <a:spcPts val="500"/>
              </a:spcBef>
              <a:defRPr sz="1232"/>
            </a:pPr>
            <a:r>
              <a:t>Error propagation</a:t>
            </a:r>
          </a:p>
          <a:p>
            <a:pPr marL="128015" indent="-128015" defTabSz="512063">
              <a:lnSpc>
                <a:spcPct val="150000"/>
              </a:lnSpc>
              <a:spcBef>
                <a:spcPts val="500"/>
              </a:spcBef>
              <a:defRPr sz="1232"/>
            </a:pPr>
            <a:r>
              <a:t>Symmetry breaking</a:t>
            </a:r>
          </a:p>
          <a:p>
            <a:pPr marL="128015" indent="-128015" defTabSz="512063">
              <a:lnSpc>
                <a:spcPct val="150000"/>
              </a:lnSpc>
              <a:spcBef>
                <a:spcPts val="500"/>
              </a:spcBef>
              <a:defRPr sz="1232"/>
            </a:pPr>
            <a:r>
              <a:t>Iteration</a:t>
            </a:r>
          </a:p>
          <a:p>
            <a:pPr marL="128015" indent="-128015" defTabSz="512063">
              <a:lnSpc>
                <a:spcPct val="150000"/>
              </a:lnSpc>
              <a:spcBef>
                <a:spcPts val="500"/>
              </a:spcBef>
              <a:defRPr sz="1232"/>
            </a:pPr>
            <a:r>
              <a:t>Algorithms</a:t>
            </a:r>
          </a:p>
          <a:p>
            <a:pPr marL="128015" indent="-128015" defTabSz="512063">
              <a:lnSpc>
                <a:spcPct val="150000"/>
              </a:lnSpc>
              <a:spcBef>
                <a:spcPts val="500"/>
              </a:spcBef>
              <a:defRPr sz="1232"/>
            </a:pPr>
            <a:r>
              <a:t>Chaos</a:t>
            </a:r>
          </a:p>
          <a:p>
            <a:pPr marL="128015" indent="-128015" defTabSz="512063">
              <a:lnSpc>
                <a:spcPct val="150000"/>
              </a:lnSpc>
              <a:spcBef>
                <a:spcPts val="500"/>
              </a:spcBef>
              <a:defRPr sz="1232"/>
            </a:pPr>
            <a:r>
              <a:t>Morphogenesis</a:t>
            </a:r>
          </a:p>
          <a:p>
            <a:pPr marL="128015" indent="-128015" defTabSz="512063">
              <a:lnSpc>
                <a:spcPct val="150000"/>
              </a:lnSpc>
              <a:spcBef>
                <a:spcPts val="500"/>
              </a:spcBef>
              <a:defRPr sz="1232"/>
            </a:pPr>
            <a:r>
              <a:t>Cellular Automata</a:t>
            </a:r>
          </a:p>
          <a:p>
            <a:pPr marL="128015" indent="-128015" defTabSz="512063">
              <a:lnSpc>
                <a:spcPct val="150000"/>
              </a:lnSpc>
              <a:spcBef>
                <a:spcPts val="500"/>
              </a:spcBef>
              <a:defRPr sz="1232"/>
            </a:pPr>
            <a:r>
              <a:t>Chirality</a:t>
            </a:r>
          </a:p>
          <a:p>
            <a:pPr marL="128015" indent="-128015" defTabSz="512063">
              <a:lnSpc>
                <a:spcPct val="150000"/>
              </a:lnSpc>
              <a:spcBef>
                <a:spcPts val="500"/>
              </a:spcBef>
              <a:defRPr sz="1232"/>
            </a:pPr>
            <a:r>
              <a:t>Layers</a:t>
            </a:r>
          </a:p>
          <a:p>
            <a:pPr marL="128015" indent="-128015" defTabSz="512063">
              <a:lnSpc>
                <a:spcPct val="150000"/>
              </a:lnSpc>
              <a:spcBef>
                <a:spcPts val="500"/>
              </a:spcBef>
              <a:defRPr sz="1232"/>
            </a:pPr>
            <a:r>
              <a:t>Molecular dynamics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Title 1"/>
          <p:cNvSpPr txBox="1"/>
          <p:nvPr>
            <p:ph type="title"/>
          </p:nvPr>
        </p:nvSpPr>
        <p:spPr>
          <a:xfrm>
            <a:off x="336509" y="316436"/>
            <a:ext cx="6343651" cy="735013"/>
          </a:xfrm>
          <a:prstGeom prst="rect">
            <a:avLst/>
          </a:prstGeom>
        </p:spPr>
        <p:txBody>
          <a:bodyPr/>
          <a:lstStyle>
            <a:lvl1pPr>
              <a:defRPr b="1" sz="3000">
                <a:latin typeface="+mn-lt"/>
                <a:ea typeface="+mn-ea"/>
                <a:cs typeface="+mn-cs"/>
                <a:sym typeface="Courier New"/>
              </a:defRPr>
            </a:lvl1pPr>
          </a:lstStyle>
          <a:p>
            <a:pPr/>
            <a:r>
              <a:t>Crystallography and Escher</a:t>
            </a:r>
          </a:p>
        </p:txBody>
      </p:sp>
      <p:sp>
        <p:nvSpPr>
          <p:cNvPr id="125" name="TextBox 3"/>
          <p:cNvSpPr txBox="1"/>
          <p:nvPr/>
        </p:nvSpPr>
        <p:spPr>
          <a:xfrm>
            <a:off x="348279" y="1064652"/>
            <a:ext cx="8649740" cy="52987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pPr>
            <a:r>
              <a:t>Forty-five years ago [1960] , a relatively unknown Dutch graphic artist, M.C. Escher, gave a </a:t>
            </a:r>
          </a:p>
          <a:p>
            <a:pPr>
              <a:defRPr b="1"/>
            </a:pPr>
            <a:r>
              <a:t>standing-room-only lecture to the Fifth International Congress of the IUCr in </a:t>
            </a:r>
          </a:p>
          <a:p>
            <a:pPr>
              <a:defRPr b="1"/>
            </a:pPr>
            <a:r>
              <a:t>Cambridge, England. There was an accompanying exhibit of his work that amazed</a:t>
            </a:r>
          </a:p>
          <a:p>
            <a:pPr>
              <a:defRPr b="1"/>
            </a:pPr>
            <a:r>
              <a:t> the crystallographers. His pioneering work in exploring colour symmetry was a rare </a:t>
            </a:r>
          </a:p>
          <a:p>
            <a:pPr>
              <a:defRPr b="1"/>
            </a:pPr>
            <a:r>
              <a:t>instance of an artist investigating a field before “official crystallography even thought </a:t>
            </a:r>
          </a:p>
          <a:p>
            <a:pPr>
              <a:defRPr b="1"/>
            </a:pPr>
            <a:r>
              <a:t>about [it].”[1]</a:t>
            </a:r>
            <a:r>
              <a:rPr b="0"/>
              <a:t> Escher's quest to understand periodic tilings (which he called </a:t>
            </a:r>
            <a:endParaRPr b="0"/>
          </a:p>
          <a:p>
            <a:pPr/>
            <a:r>
              <a:t>‘regular divisions of the plane’) was stimulated in 1935 by two articles in </a:t>
            </a:r>
          </a:p>
          <a:p>
            <a:pPr/>
            <a:r>
              <a:t>Zeitschrift für Kristallographie; roughly 20 years later crystallographers </a:t>
            </a:r>
          </a:p>
          <a:p>
            <a:pPr/>
            <a:r>
              <a:t>(notably, Caroline MacGillavry and J.D.H. and Gabrielle Donnay) sought him out to</a:t>
            </a:r>
          </a:p>
          <a:p>
            <a:pPr/>
            <a:r>
              <a:t> learn from his work. In 1960, Escher's book The Graphic Work of M.C. Escher </a:t>
            </a:r>
          </a:p>
          <a:p>
            <a:pPr/>
            <a:r>
              <a:t>contained a crystallographer's explanation of symmetry and symmetry groups. </a:t>
            </a:r>
          </a:p>
          <a:p>
            <a:pPr/>
            <a:r>
              <a:t>In 1965, the IUCr published [1] for which MacGillavry had collaborated with Escher.</a:t>
            </a:r>
          </a:p>
          <a:p>
            <a:pPr/>
            <a:r>
              <a:t> We discuss how Escher's quest to understand the subject of coloured periodic tilings </a:t>
            </a:r>
          </a:p>
          <a:p>
            <a:pPr/>
            <a:r>
              <a:t>differed from that of the crystallographers', and how even today, some of his original </a:t>
            </a:r>
          </a:p>
          <a:p>
            <a:pPr/>
            <a:r>
              <a:t>investigations are worthy of further scientific inquiry. [1] MacGillavry C.H., Symmetry </a:t>
            </a:r>
          </a:p>
          <a:p>
            <a:pPr/>
            <a:r>
              <a:t>Aspects of M.C. Escher's Periodic Drawings, IUCr, Utrecht, 1965. [2] Schattschneider</a:t>
            </a:r>
          </a:p>
          <a:p>
            <a:pPr/>
            <a:r>
              <a:t> D., M.C. Escher: Visions of Symmetry, Freeman W.H., New York, 1990, Harry Abrams, </a:t>
            </a:r>
          </a:p>
          <a:p>
            <a:pPr/>
            <a:r>
              <a:t>New York, 2004. Keywords: M.C. Escher, colour symmetry, crystallographic teaching</a:t>
            </a:r>
          </a:p>
        </p:txBody>
      </p:sp>
      <p:pic>
        <p:nvPicPr>
          <p:cNvPr id="126" name="Picture 2" descr="Picture 2"/>
          <p:cNvPicPr>
            <a:picLocks noChangeAspect="1"/>
          </p:cNvPicPr>
          <p:nvPr/>
        </p:nvPicPr>
        <p:blipFill>
          <a:blip r:embed="rId2">
            <a:extLst/>
          </a:blip>
          <a:stretch>
            <a:fillRect/>
          </a:stretch>
        </p:blipFill>
        <p:spPr>
          <a:xfrm>
            <a:off x="2986772" y="2713549"/>
            <a:ext cx="3492324" cy="3576139"/>
          </a:xfrm>
          <a:prstGeom prst="rect">
            <a:avLst/>
          </a:prstGeom>
          <a:ln w="12700">
            <a:miter lim="400000"/>
          </a:ln>
        </p:spPr>
      </p:pic>
      <p:sp>
        <p:nvSpPr>
          <p:cNvPr id="127" name="TextBox 5"/>
          <p:cNvSpPr txBox="1"/>
          <p:nvPr/>
        </p:nvSpPr>
        <p:spPr>
          <a:xfrm>
            <a:off x="2316972" y="6364187"/>
            <a:ext cx="4157995"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International Union of Crystallography 2005</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TextBox 3"/>
          <p:cNvSpPr txBox="1"/>
          <p:nvPr/>
        </p:nvSpPr>
        <p:spPr>
          <a:xfrm>
            <a:off x="318650" y="760621"/>
            <a:ext cx="8335081"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000">
                <a:latin typeface="+mn-lt"/>
                <a:ea typeface="+mn-ea"/>
                <a:cs typeface="+mn-cs"/>
                <a:sym typeface="Courier New"/>
              </a:defRPr>
            </a:lvl1pPr>
          </a:lstStyle>
          <a:p>
            <a:pPr/>
            <a:r>
              <a:t>Kirsten’s Algorithm (simple version)</a:t>
            </a:r>
          </a:p>
        </p:txBody>
      </p:sp>
      <p:sp>
        <p:nvSpPr>
          <p:cNvPr id="130" name="TextBox 4"/>
          <p:cNvSpPr txBox="1"/>
          <p:nvPr/>
        </p:nvSpPr>
        <p:spPr>
          <a:xfrm>
            <a:off x="199723" y="1472663"/>
            <a:ext cx="8793732" cy="29619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85750" indent="-285750">
              <a:buSzPct val="100000"/>
              <a:buFont typeface="Arial"/>
              <a:buChar char="•"/>
            </a:pPr>
            <a:r>
              <a:t>Step0: start with a perfect circle (the boundary polygon) containing a void (normally white)</a:t>
            </a:r>
          </a:p>
          <a:p>
            <a:pPr marL="285750" indent="-285750">
              <a:buSzPct val="100000"/>
              <a:buFont typeface="Arial"/>
              <a:buChar char="•"/>
            </a:pPr>
            <a:r>
              <a:t>Step1: start at a position about a pencil-lead width inside the boundary</a:t>
            </a:r>
          </a:p>
          <a:p>
            <a:pPr marL="285750" indent="-285750">
              <a:buSzPct val="100000"/>
              <a:buFont typeface="Arial"/>
              <a:buChar char="•"/>
            </a:pPr>
            <a:r>
              <a:t>Rule2: draw with the pencil keeping “close to the boundary” * creating new boundary</a:t>
            </a:r>
          </a:p>
          <a:p>
            <a:pPr marL="285750" indent="-285750">
              <a:buSzPct val="100000"/>
              <a:buFont typeface="Arial"/>
              <a:buChar char="•"/>
            </a:pPr>
            <a:r>
              <a:t>Repeat Step1 and Step2 until you are bored or have filled the space </a:t>
            </a:r>
            <a:br/>
          </a:p>
          <a:p>
            <a:pPr marL="285750" indent="-285750">
              <a:buSzPct val="100000"/>
              <a:buFont typeface="Arial"/>
              <a:buChar char="•"/>
            </a:pPr>
          </a:p>
          <a:p>
            <a:pPr marL="285750" indent="-285750">
              <a:buSzPct val="100000"/>
              <a:buFont typeface="Arial"/>
              <a:buChar char="•"/>
            </a:pPr>
          </a:p>
          <a:p>
            <a:pPr marL="285750" indent="-285750">
              <a:buSzPct val="100000"/>
              <a:buFont typeface="Arial"/>
              <a:buChar char="•"/>
            </a:pPr>
          </a:p>
          <a:p>
            <a:pPr marL="285750" indent="-285750">
              <a:buSzPct val="100000"/>
              <a:buFont typeface="Arial"/>
              <a:buChar char="•"/>
            </a:pPr>
          </a:p>
          <a:p>
            <a:pPr/>
            <a:r>
              <a:t>* Not too close, not too far. Just right</a:t>
            </a:r>
          </a:p>
        </p:txBody>
      </p:sp>
      <p:pic>
        <p:nvPicPr>
          <p:cNvPr id="131" name="Picture 1" descr="Picture 1"/>
          <p:cNvPicPr>
            <a:picLocks noChangeAspect="1"/>
          </p:cNvPicPr>
          <p:nvPr/>
        </p:nvPicPr>
        <p:blipFill>
          <a:blip r:embed="rId2">
            <a:extLst/>
          </a:blip>
          <a:stretch>
            <a:fillRect/>
          </a:stretch>
        </p:blipFill>
        <p:spPr>
          <a:xfrm>
            <a:off x="4830361" y="2874611"/>
            <a:ext cx="3775711" cy="349839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Picture 1" descr="Picture 1"/>
          <p:cNvPicPr>
            <a:picLocks noChangeAspect="1"/>
          </p:cNvPicPr>
          <p:nvPr/>
        </p:nvPicPr>
        <p:blipFill>
          <a:blip r:embed="rId2">
            <a:extLst/>
          </a:blip>
          <a:stretch>
            <a:fillRect/>
          </a:stretch>
        </p:blipFill>
        <p:spPr>
          <a:xfrm>
            <a:off x="573964" y="-534119"/>
            <a:ext cx="7996072" cy="7926238"/>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5" name="Picture 2" descr="Picture 2"/>
          <p:cNvPicPr>
            <a:picLocks noChangeAspect="1"/>
          </p:cNvPicPr>
          <p:nvPr/>
        </p:nvPicPr>
        <p:blipFill>
          <a:blip r:embed="rId2">
            <a:extLst/>
          </a:blip>
          <a:stretch>
            <a:fillRect/>
          </a:stretch>
        </p:blipFill>
        <p:spPr>
          <a:xfrm>
            <a:off x="3117763" y="1294488"/>
            <a:ext cx="5692031" cy="4269024"/>
          </a:xfrm>
          <a:prstGeom prst="rect">
            <a:avLst/>
          </a:prstGeom>
          <a:ln w="12700">
            <a:miter lim="400000"/>
          </a:ln>
        </p:spPr>
      </p:pic>
      <p:pic>
        <p:nvPicPr>
          <p:cNvPr id="136" name="Picture 1" descr="Picture 1"/>
          <p:cNvPicPr>
            <a:picLocks noChangeAspect="1"/>
          </p:cNvPicPr>
          <p:nvPr/>
        </p:nvPicPr>
        <p:blipFill>
          <a:blip r:embed="rId3">
            <a:extLst/>
          </a:blip>
          <a:stretch>
            <a:fillRect/>
          </a:stretch>
        </p:blipFill>
        <p:spPr>
          <a:xfrm>
            <a:off x="-264499" y="377436"/>
            <a:ext cx="6313042" cy="6257906"/>
          </a:xfrm>
          <a:prstGeom prst="rect">
            <a:avLst/>
          </a:prstGeom>
          <a:ln w="12700">
            <a:miter lim="400000"/>
          </a:ln>
        </p:spPr>
      </p:pic>
      <p:sp>
        <p:nvSpPr>
          <p:cNvPr id="137" name="TextBox 3"/>
          <p:cNvSpPr txBox="1"/>
          <p:nvPr/>
        </p:nvSpPr>
        <p:spPr>
          <a:xfrm>
            <a:off x="419555" y="309324"/>
            <a:ext cx="4219610"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000">
                <a:latin typeface="+mn-lt"/>
                <a:ea typeface="+mn-ea"/>
                <a:cs typeface="+mn-cs"/>
                <a:sym typeface="Courier New"/>
              </a:defRPr>
            </a:lvl1pPr>
          </a:lstStyle>
          <a:p>
            <a:pPr/>
            <a:r>
              <a:t>Grains and Domains</a:t>
            </a:r>
          </a:p>
        </p:txBody>
      </p:sp>
      <p:sp>
        <p:nvSpPr>
          <p:cNvPr id="138" name="TextBox 2"/>
          <p:cNvSpPr txBox="1"/>
          <p:nvPr/>
        </p:nvSpPr>
        <p:spPr>
          <a:xfrm>
            <a:off x="4817959" y="6257248"/>
            <a:ext cx="8369679" cy="33308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sz="1000" u="sng">
                <a:solidFill>
                  <a:srgbClr val="0563C1"/>
                </a:solidFill>
                <a:uFill>
                  <a:solidFill>
                    <a:srgbClr val="0563C1"/>
                  </a:solidFill>
                </a:uFill>
                <a:hlinkClick r:id="rId4" invalidUrl="" action="" tgtFrame="" tooltip="" history="1" highlightClick="0" endSnd="0"/>
              </a:rPr>
              <a:t>https://commons.wikimedia.org/wiki/File:Ammonium_Chloride_Crystals.jpg</a:t>
            </a:r>
            <a:r>
              <a:t>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Courier New"/>
        <a:ea typeface="Courier New"/>
        <a:cs typeface="Courier New"/>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Courier New"/>
        <a:ea typeface="Courier New"/>
        <a:cs typeface="Courier New"/>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